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theme/theme10.xml" ContentType="application/vnd.openxmlformats-officedocument.theme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745" r:id="rId2"/>
    <p:sldMasterId id="2147483782" r:id="rId3"/>
    <p:sldMasterId id="2147483794" r:id="rId4"/>
    <p:sldMasterId id="2147483818" r:id="rId5"/>
    <p:sldMasterId id="2147483838" r:id="rId6"/>
    <p:sldMasterId id="2147483850" r:id="rId7"/>
    <p:sldMasterId id="2147483862" r:id="rId8"/>
    <p:sldMasterId id="2147483874" r:id="rId9"/>
    <p:sldMasterId id="2147483886" r:id="rId10"/>
    <p:sldMasterId id="2147483897" r:id="rId11"/>
  </p:sldMasterIdLst>
  <p:notesMasterIdLst>
    <p:notesMasterId r:id="rId30"/>
  </p:notesMasterIdLst>
  <p:sldIdLst>
    <p:sldId id="649" r:id="rId12"/>
    <p:sldId id="654" r:id="rId13"/>
    <p:sldId id="632" r:id="rId14"/>
    <p:sldId id="642" r:id="rId15"/>
    <p:sldId id="621" r:id="rId16"/>
    <p:sldId id="640" r:id="rId17"/>
    <p:sldId id="645" r:id="rId18"/>
    <p:sldId id="651" r:id="rId19"/>
    <p:sldId id="646" r:id="rId20"/>
    <p:sldId id="648" r:id="rId21"/>
    <p:sldId id="652" r:id="rId22"/>
    <p:sldId id="630" r:id="rId23"/>
    <p:sldId id="656" r:id="rId24"/>
    <p:sldId id="611" r:id="rId25"/>
    <p:sldId id="643" r:id="rId26"/>
    <p:sldId id="653" r:id="rId27"/>
    <p:sldId id="638" r:id="rId28"/>
    <p:sldId id="650" r:id="rId2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89B2E3"/>
    <a:srgbClr val="6EA0DC"/>
    <a:srgbClr val="6B9EDB"/>
    <a:srgbClr val="FFFFCC"/>
    <a:srgbClr val="F7CAAB"/>
    <a:srgbClr val="F5BB93"/>
    <a:srgbClr val="F4B183"/>
    <a:srgbClr val="FFE1E1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55" autoAdjust="0"/>
  </p:normalViewPr>
  <p:slideViewPr>
    <p:cSldViewPr snapToGrid="0">
      <p:cViewPr varScale="1">
        <p:scale>
          <a:sx n="81" d="100"/>
          <a:sy n="81" d="100"/>
        </p:scale>
        <p:origin x="33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AA8D7-612C-4528-8161-716BD4AB4C16}" type="doc">
      <dgm:prSet loTypeId="urn:microsoft.com/office/officeart/2009/3/layout/Pi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C59D0D-9BBD-44C5-B7DB-205D454C0E7B}">
      <dgm:prSet phldrT="[Text]" custT="1"/>
      <dgm:spPr/>
      <dgm:t>
        <a:bodyPr/>
        <a:lstStyle/>
        <a:p>
          <a:r>
            <a:rPr lang="ka-GE" sz="1600" dirty="0" smtClean="0"/>
            <a:t>თებერვალი-მარტი </a:t>
          </a:r>
          <a:r>
            <a:rPr lang="ka-GE" sz="1600" dirty="0"/>
            <a:t>2020</a:t>
          </a:r>
          <a:endParaRPr lang="en-US" sz="1600" dirty="0"/>
        </a:p>
      </dgm:t>
    </dgm:pt>
    <dgm:pt modelId="{A28AE987-0BED-4BC9-A3AC-3E949C221E5F}" type="parTrans" cxnId="{E533187F-4221-4B2C-8707-77412455D89B}">
      <dgm:prSet/>
      <dgm:spPr/>
      <dgm:t>
        <a:bodyPr/>
        <a:lstStyle/>
        <a:p>
          <a:endParaRPr lang="en-US" sz="1400"/>
        </a:p>
      </dgm:t>
    </dgm:pt>
    <dgm:pt modelId="{9243884C-715A-4045-9E68-15C3BE1CEFB8}" type="sibTrans" cxnId="{E533187F-4221-4B2C-8707-77412455D89B}">
      <dgm:prSet/>
      <dgm:spPr/>
      <dgm:t>
        <a:bodyPr/>
        <a:lstStyle/>
        <a:p>
          <a:endParaRPr lang="en-US" sz="1400"/>
        </a:p>
      </dgm:t>
    </dgm:pt>
    <dgm:pt modelId="{2B534FCE-B76C-4577-9190-8504A89EA99D}">
      <dgm:prSet phldrT="[Text]" custT="1"/>
      <dgm:spPr>
        <a:ln w="28575">
          <a:solidFill>
            <a:srgbClr val="4472C4"/>
          </a:solidFill>
        </a:ln>
      </dgm:spPr>
      <dgm:t>
        <a:bodyPr/>
        <a:lstStyle/>
        <a:p>
          <a:pPr algn="ctr"/>
          <a:endParaRPr lang="ka-GE" sz="18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კონცეფციის </a:t>
          </a:r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თაობაზე საკონსულტაციო </a:t>
          </a:r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შეხვედრები</a:t>
          </a: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 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878EA8E6-FDE9-4A6D-8603-CCB5ED56CA2B}" type="parTrans" cxnId="{6E8F5B10-916A-4401-9AD9-697725705219}">
      <dgm:prSet/>
      <dgm:spPr/>
      <dgm:t>
        <a:bodyPr/>
        <a:lstStyle/>
        <a:p>
          <a:endParaRPr lang="en-US" sz="1400"/>
        </a:p>
      </dgm:t>
    </dgm:pt>
    <dgm:pt modelId="{F1BAB905-8C8C-4FBB-AFAA-2F2013F932A2}" type="sibTrans" cxnId="{6E8F5B10-916A-4401-9AD9-697725705219}">
      <dgm:prSet/>
      <dgm:spPr/>
      <dgm:t>
        <a:bodyPr/>
        <a:lstStyle/>
        <a:p>
          <a:endParaRPr lang="en-US" sz="1400"/>
        </a:p>
      </dgm:t>
    </dgm:pt>
    <dgm:pt modelId="{8CE6C1B8-B3CE-4303-A94E-4D72835BDE4E}">
      <dgm:prSet phldrT="[Text]" custT="1"/>
      <dgm:spPr>
        <a:ln w="28575">
          <a:solidFill>
            <a:srgbClr val="4472C4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დაფინანსების კონცეფციის </a:t>
          </a:r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დასრულება</a:t>
          </a:r>
        </a:p>
        <a:p>
          <a:pPr algn="ctr"/>
          <a:endParaRPr lang="ka-GE" sz="1800" dirty="0" smtClean="0">
            <a:solidFill>
              <a:schemeClr val="accent5">
                <a:lumMod val="50000"/>
              </a:schemeClr>
            </a:solidFill>
          </a:endParaRPr>
        </a:p>
      </dgm:t>
    </dgm:pt>
    <dgm:pt modelId="{0FA386A8-7D76-4286-841E-FF16A7D26A87}" type="parTrans" cxnId="{79419454-55BA-4A60-B3A9-FBE1980ED3D2}">
      <dgm:prSet/>
      <dgm:spPr/>
      <dgm:t>
        <a:bodyPr/>
        <a:lstStyle/>
        <a:p>
          <a:endParaRPr lang="en-US" sz="1400"/>
        </a:p>
      </dgm:t>
    </dgm:pt>
    <dgm:pt modelId="{3250223C-6B9B-4DC7-8F36-9DBE3AB96DB0}" type="sibTrans" cxnId="{79419454-55BA-4A60-B3A9-FBE1980ED3D2}">
      <dgm:prSet/>
      <dgm:spPr/>
      <dgm:t>
        <a:bodyPr/>
        <a:lstStyle/>
        <a:p>
          <a:endParaRPr lang="en-US" sz="1400"/>
        </a:p>
      </dgm:t>
    </dgm:pt>
    <dgm:pt modelId="{2EC44150-19D3-4874-B8EA-9B819AFD2079}">
      <dgm:prSet phldrT="[Text]" custT="1"/>
      <dgm:spPr/>
      <dgm:t>
        <a:bodyPr/>
        <a:lstStyle/>
        <a:p>
          <a:r>
            <a:rPr lang="ka-GE" sz="1600" dirty="0" smtClean="0"/>
            <a:t>აპრილი-ივნისი</a:t>
          </a:r>
          <a:r>
            <a:rPr lang="ka-GE" sz="1400" dirty="0" smtClean="0"/>
            <a:t> </a:t>
          </a:r>
          <a:r>
            <a:rPr lang="ka-GE" sz="1400" dirty="0"/>
            <a:t>2020</a:t>
          </a:r>
          <a:endParaRPr lang="en-US" sz="1400" dirty="0"/>
        </a:p>
      </dgm:t>
    </dgm:pt>
    <dgm:pt modelId="{F0F93074-4329-4902-AF54-0F50789D4EAD}" type="parTrans" cxnId="{107FA11A-9AAF-4129-9D51-2C321E72B716}">
      <dgm:prSet/>
      <dgm:spPr/>
      <dgm:t>
        <a:bodyPr/>
        <a:lstStyle/>
        <a:p>
          <a:endParaRPr lang="en-US" sz="1400"/>
        </a:p>
      </dgm:t>
    </dgm:pt>
    <dgm:pt modelId="{D25C57DE-7C48-473C-80C6-182FA2B677CC}" type="sibTrans" cxnId="{107FA11A-9AAF-4129-9D51-2C321E72B716}">
      <dgm:prSet/>
      <dgm:spPr/>
      <dgm:t>
        <a:bodyPr/>
        <a:lstStyle/>
        <a:p>
          <a:endParaRPr lang="en-US" sz="1400"/>
        </a:p>
      </dgm:t>
    </dgm:pt>
    <dgm:pt modelId="{62D3A0A5-79B4-430F-997E-1096D2FD8996}">
      <dgm:prSet phldrT="[Text]" custT="1"/>
      <dgm:spPr/>
      <dgm:t>
        <a:bodyPr/>
        <a:lstStyle/>
        <a:p>
          <a:endParaRPr lang="ka-GE" sz="1600" dirty="0" smtClean="0"/>
        </a:p>
        <a:p>
          <a:r>
            <a:rPr lang="ka-GE" sz="1600" dirty="0" smtClean="0"/>
            <a:t>2020 წლის ბოლომდე</a:t>
          </a:r>
          <a:endParaRPr lang="en-US" sz="1600" dirty="0"/>
        </a:p>
      </dgm:t>
    </dgm:pt>
    <dgm:pt modelId="{96600441-F38E-4EA1-9203-87B52191A79B}" type="parTrans" cxnId="{E28D660A-9FDD-4A6F-99A7-3622187CFA9D}">
      <dgm:prSet/>
      <dgm:spPr/>
      <dgm:t>
        <a:bodyPr/>
        <a:lstStyle/>
        <a:p>
          <a:endParaRPr lang="en-US" sz="1400"/>
        </a:p>
      </dgm:t>
    </dgm:pt>
    <dgm:pt modelId="{98C7E418-F6E2-417B-85EA-0EE77D47FDD8}" type="sibTrans" cxnId="{E28D660A-9FDD-4A6F-99A7-3622187CFA9D}">
      <dgm:prSet/>
      <dgm:spPr/>
      <dgm:t>
        <a:bodyPr/>
        <a:lstStyle/>
        <a:p>
          <a:endParaRPr lang="en-US" sz="1400"/>
        </a:p>
      </dgm:t>
    </dgm:pt>
    <dgm:pt modelId="{68AAC77C-63E8-4756-8D4E-5748EA4F53F5}">
      <dgm:prSet phldrT="[Text]" custT="1"/>
      <dgm:spPr>
        <a:ln w="28575">
          <a:solidFill>
            <a:srgbClr val="F4B183"/>
          </a:solidFill>
        </a:ln>
      </dgm:spPr>
      <dgm:t>
        <a:bodyPr/>
        <a:lstStyle/>
        <a:p>
          <a:pPr algn="ctr"/>
          <a:endParaRPr lang="en-US" sz="18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საკანონმდებლო </a:t>
          </a:r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დასრულება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723495C6-A7BE-4B18-9694-C5623B9F707A}" type="sibTrans" cxnId="{31C96591-5A31-417E-8DE1-B1BBF4FE1D88}">
      <dgm:prSet/>
      <dgm:spPr/>
      <dgm:t>
        <a:bodyPr/>
        <a:lstStyle/>
        <a:p>
          <a:endParaRPr lang="en-US" sz="1400"/>
        </a:p>
      </dgm:t>
    </dgm:pt>
    <dgm:pt modelId="{936740AD-29D1-417B-A963-978EB9E9DAF1}" type="parTrans" cxnId="{31C96591-5A31-417E-8DE1-B1BBF4FE1D88}">
      <dgm:prSet/>
      <dgm:spPr/>
      <dgm:t>
        <a:bodyPr/>
        <a:lstStyle/>
        <a:p>
          <a:endParaRPr lang="en-US" sz="1400"/>
        </a:p>
      </dgm:t>
    </dgm:pt>
    <dgm:pt modelId="{597E088E-19EC-422D-A413-6DEB20AD1C14}">
      <dgm:prSet phldrT="[Text]" custT="1"/>
      <dgm:spPr>
        <a:ln w="28575">
          <a:solidFill>
            <a:srgbClr val="548235"/>
          </a:solidFill>
        </a:ln>
      </dgm:spPr>
      <dgm:t>
        <a:bodyPr/>
        <a:lstStyle/>
        <a:p>
          <a:pPr algn="ctr"/>
          <a:endParaRPr lang="en-US" sz="18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უნივერსალური </a:t>
          </a:r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ჯანდაცვის სააგენტოს ჩამოყალიბება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30B3DDA0-F3BA-4AEA-BD17-AAAC6EFBF935}" type="parTrans" cxnId="{37E45C5E-69AE-4ADC-BB55-7A35FFC4CC4A}">
      <dgm:prSet/>
      <dgm:spPr/>
      <dgm:t>
        <a:bodyPr/>
        <a:lstStyle/>
        <a:p>
          <a:endParaRPr lang="en-US" sz="1400"/>
        </a:p>
      </dgm:t>
    </dgm:pt>
    <dgm:pt modelId="{C2EDC620-FF26-449C-9842-0A95D45FCA2B}" type="sibTrans" cxnId="{37E45C5E-69AE-4ADC-BB55-7A35FFC4CC4A}">
      <dgm:prSet/>
      <dgm:spPr/>
      <dgm:t>
        <a:bodyPr/>
        <a:lstStyle/>
        <a:p>
          <a:endParaRPr lang="en-US" sz="1400"/>
        </a:p>
      </dgm:t>
    </dgm:pt>
    <dgm:pt modelId="{49B0BA43-C9E3-4548-9070-03164CFAAEA7}">
      <dgm:prSet custT="1"/>
      <dgm:spPr>
        <a:ln w="28575">
          <a:solidFill>
            <a:srgbClr val="548235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ინსტიტუციური განვითარების პროცესის დაწყება 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5AACE220-0A3F-4030-B9B9-5C82EF5248AE}" type="parTrans" cxnId="{E6C8B9EC-931E-42CE-9768-3E6EF4BC3168}">
      <dgm:prSet/>
      <dgm:spPr/>
      <dgm:t>
        <a:bodyPr/>
        <a:lstStyle/>
        <a:p>
          <a:endParaRPr lang="en-US" sz="1400"/>
        </a:p>
      </dgm:t>
    </dgm:pt>
    <dgm:pt modelId="{982A2A2D-1968-444C-AD4D-8F14C4BA7611}" type="sibTrans" cxnId="{E6C8B9EC-931E-42CE-9768-3E6EF4BC3168}">
      <dgm:prSet/>
      <dgm:spPr/>
      <dgm:t>
        <a:bodyPr/>
        <a:lstStyle/>
        <a:p>
          <a:endParaRPr lang="en-US" sz="1400"/>
        </a:p>
      </dgm:t>
    </dgm:pt>
    <dgm:pt modelId="{67589D8D-803C-4B76-B1A9-AD59F277E1BC}">
      <dgm:prSet custT="1"/>
      <dgm:spPr>
        <a:ln w="28575">
          <a:solidFill>
            <a:srgbClr val="548235"/>
          </a:solidFill>
        </a:ln>
      </dgm:spPr>
      <dgm:t>
        <a:bodyPr/>
        <a:lstStyle/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8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9640D07F-CA93-4630-8753-2055CB6256F3}" type="parTrans" cxnId="{E14E7A86-C208-4E0E-8750-A30F46937030}">
      <dgm:prSet/>
      <dgm:spPr/>
      <dgm:t>
        <a:bodyPr/>
        <a:lstStyle/>
        <a:p>
          <a:endParaRPr lang="en-US" sz="1400"/>
        </a:p>
      </dgm:t>
    </dgm:pt>
    <dgm:pt modelId="{089D6180-23A6-4B2A-85F1-65C1A3A76E81}" type="sibTrans" cxnId="{E14E7A86-C208-4E0E-8750-A30F46937030}">
      <dgm:prSet/>
      <dgm:spPr/>
      <dgm:t>
        <a:bodyPr/>
        <a:lstStyle/>
        <a:p>
          <a:endParaRPr lang="en-US" sz="1400"/>
        </a:p>
      </dgm:t>
    </dgm:pt>
    <dgm:pt modelId="{E58E613F-5F11-4610-87A2-B4E1E62A7C3A}">
      <dgm:prSet custT="1"/>
      <dgm:spPr>
        <a:ln w="28575">
          <a:solidFill>
            <a:srgbClr val="F4B183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მთავრობაზე განსახილველად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7CC25F10-FD78-4F53-85FE-C1323587DC29}" type="parTrans" cxnId="{8A8FAC50-9695-4619-82C8-95624D706BE8}">
      <dgm:prSet/>
      <dgm:spPr/>
      <dgm:t>
        <a:bodyPr/>
        <a:lstStyle/>
        <a:p>
          <a:endParaRPr lang="en-US" sz="1400"/>
        </a:p>
      </dgm:t>
    </dgm:pt>
    <dgm:pt modelId="{A806CF28-1FB8-4003-A926-337927399208}" type="sibTrans" cxnId="{8A8FAC50-9695-4619-82C8-95624D706BE8}">
      <dgm:prSet/>
      <dgm:spPr/>
      <dgm:t>
        <a:bodyPr/>
        <a:lstStyle/>
        <a:p>
          <a:endParaRPr lang="en-US" sz="1400"/>
        </a:p>
      </dgm:t>
    </dgm:pt>
    <dgm:pt modelId="{D3D41F30-5C3B-4554-9486-FAC94C425BF2}">
      <dgm:prSet custT="1"/>
      <dgm:spPr>
        <a:ln w="28575">
          <a:solidFill>
            <a:srgbClr val="F4B183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პარლამენტში 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879868BD-033B-4E72-BB76-7ECEE7EB5B54}" type="parTrans" cxnId="{A9E3A8E8-7327-42A1-B78B-EF9DFC487A6D}">
      <dgm:prSet/>
      <dgm:spPr/>
      <dgm:t>
        <a:bodyPr/>
        <a:lstStyle/>
        <a:p>
          <a:endParaRPr lang="en-US" sz="1400"/>
        </a:p>
      </dgm:t>
    </dgm:pt>
    <dgm:pt modelId="{C353EFD5-4B7A-406F-ADED-4C57CD096F03}" type="sibTrans" cxnId="{A9E3A8E8-7327-42A1-B78B-EF9DFC487A6D}">
      <dgm:prSet/>
      <dgm:spPr/>
      <dgm:t>
        <a:bodyPr/>
        <a:lstStyle/>
        <a:p>
          <a:endParaRPr lang="en-US" sz="1400"/>
        </a:p>
      </dgm:t>
    </dgm:pt>
    <dgm:pt modelId="{2A09CEC4-4389-4744-8213-A148E919DDD9}" type="pres">
      <dgm:prSet presAssocID="{B29AA8D7-612C-4528-8161-716BD4AB4C16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203C792-C302-4BE4-9B7D-63E382108341}" type="pres">
      <dgm:prSet presAssocID="{CAC59D0D-9BBD-44C5-B7DB-205D454C0E7B}" presName="ParentComposite" presStyleCnt="0"/>
      <dgm:spPr/>
    </dgm:pt>
    <dgm:pt modelId="{82DB72D7-E298-475F-A738-95BBAEE3CC21}" type="pres">
      <dgm:prSet presAssocID="{CAC59D0D-9BBD-44C5-B7DB-205D454C0E7B}" presName="Chord" presStyleLbl="bgShp" presStyleIdx="0" presStyleCnt="3"/>
      <dgm:spPr/>
    </dgm:pt>
    <dgm:pt modelId="{E5D02D19-7FEE-4CB6-888B-B63466F6E346}" type="pres">
      <dgm:prSet presAssocID="{CAC59D0D-9BBD-44C5-B7DB-205D454C0E7B}" presName="Pie" presStyleLbl="alignNode1" presStyleIdx="0" presStyleCnt="3"/>
      <dgm:spPr/>
    </dgm:pt>
    <dgm:pt modelId="{410E9C5E-CAA2-4C10-B041-7BFC68DB9BFE}" type="pres">
      <dgm:prSet presAssocID="{CAC59D0D-9BBD-44C5-B7DB-205D454C0E7B}" presName="Parent" presStyleLbl="revTx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0C43A-EC22-4062-9116-BD210A61227D}" type="pres">
      <dgm:prSet presAssocID="{F1BAB905-8C8C-4FBB-AFAA-2F2013F932A2}" presName="negSibTrans" presStyleCnt="0"/>
      <dgm:spPr/>
    </dgm:pt>
    <dgm:pt modelId="{66CB6555-99FA-41BA-A75B-1C54DBAA43B0}" type="pres">
      <dgm:prSet presAssocID="{CAC59D0D-9BBD-44C5-B7DB-205D454C0E7B}" presName="composite" presStyleCnt="0"/>
      <dgm:spPr/>
    </dgm:pt>
    <dgm:pt modelId="{E452888B-A116-4CEB-8CA8-3786809B8428}" type="pres">
      <dgm:prSet presAssocID="{CAC59D0D-9BBD-44C5-B7DB-205D454C0E7B}" presName="Child" presStyleLbl="revTx" presStyleIdx="1" presStyleCnt="6" custScaleY="97810" custLinFactNeighborX="-2195" custLinFactNeighborY="-80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4BFB3-7352-475B-8800-94FB49DC0BF2}" type="pres">
      <dgm:prSet presAssocID="{9243884C-715A-4045-9E68-15C3BE1CEFB8}" presName="sibTrans" presStyleCnt="0"/>
      <dgm:spPr/>
    </dgm:pt>
    <dgm:pt modelId="{5B93FA35-1DD8-40DE-9A73-F26328E16C93}" type="pres">
      <dgm:prSet presAssocID="{2EC44150-19D3-4874-B8EA-9B819AFD2079}" presName="ParentComposite" presStyleCnt="0"/>
      <dgm:spPr/>
    </dgm:pt>
    <dgm:pt modelId="{8882FC78-E3AE-4F74-B661-D4B77BEE014E}" type="pres">
      <dgm:prSet presAssocID="{2EC44150-19D3-4874-B8EA-9B819AFD2079}" presName="Chord" presStyleLbl="bgShp" presStyleIdx="1" presStyleCnt="3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A1B75ADE-0401-442A-AE65-51FF5103914C}" type="pres">
      <dgm:prSet presAssocID="{2EC44150-19D3-4874-B8EA-9B819AFD2079}" presName="Pie" presStyleLbl="alignNode1" presStyleIdx="1" presStyleCnt="3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0EAFAF28-BF36-4783-944F-6443598F03AE}" type="pres">
      <dgm:prSet presAssocID="{2EC44150-19D3-4874-B8EA-9B819AFD2079}" presName="Parent" presStyleLbl="revTx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B645B-C6E5-4894-8642-22160A8C6FE4}" type="pres">
      <dgm:prSet presAssocID="{C2EDC620-FF26-449C-9842-0A95D45FCA2B}" presName="negSibTrans" presStyleCnt="0"/>
      <dgm:spPr/>
    </dgm:pt>
    <dgm:pt modelId="{D3AAB7D3-6FA6-403F-B8F6-4D8E87BFCE9E}" type="pres">
      <dgm:prSet presAssocID="{2EC44150-19D3-4874-B8EA-9B819AFD2079}" presName="composite" presStyleCnt="0"/>
      <dgm:spPr/>
    </dgm:pt>
    <dgm:pt modelId="{E79E0480-989A-4457-A277-93E85C119874}" type="pres">
      <dgm:prSet presAssocID="{2EC44150-19D3-4874-B8EA-9B819AFD2079}" presName="Child" presStyleLbl="revTx" presStyleIdx="3" presStyleCnt="6" custScaleX="167172" custScaleY="97232" custLinFactNeighborX="861" custLinFactNeighborY="-78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5C20BC-1213-43E5-B2DC-8FEB5916A78A}" type="pres">
      <dgm:prSet presAssocID="{D25C57DE-7C48-473C-80C6-182FA2B677CC}" presName="sibTrans" presStyleCnt="0"/>
      <dgm:spPr/>
    </dgm:pt>
    <dgm:pt modelId="{381C17A4-FCEF-4983-8000-E0B241633EE8}" type="pres">
      <dgm:prSet presAssocID="{62D3A0A5-79B4-430F-997E-1096D2FD8996}" presName="ParentComposite" presStyleCnt="0"/>
      <dgm:spPr/>
    </dgm:pt>
    <dgm:pt modelId="{5568D613-F0A7-4C35-8CFF-1847D6EF62AE}" type="pres">
      <dgm:prSet presAssocID="{62D3A0A5-79B4-430F-997E-1096D2FD8996}" presName="Chord" presStyleLbl="bgShp" presStyleIdx="2" presStyleCnt="3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78F2DF7D-2EED-4553-A7A3-A83A2F7AEE15}" type="pres">
      <dgm:prSet presAssocID="{62D3A0A5-79B4-430F-997E-1096D2FD8996}" presName="Pie" presStyleLbl="alignNode1" presStyleIdx="2" presStyleCnt="3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B43D1D4B-819D-4E63-B2B8-67B1BC619E4F}" type="pres">
      <dgm:prSet presAssocID="{62D3A0A5-79B4-430F-997E-1096D2FD8996}" presName="Parent" presStyleLbl="revTx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D20E6A-CBB0-4767-9685-8EDB60FAC04D}" type="pres">
      <dgm:prSet presAssocID="{723495C6-A7BE-4B18-9694-C5623B9F707A}" presName="negSibTrans" presStyleCnt="0"/>
      <dgm:spPr/>
    </dgm:pt>
    <dgm:pt modelId="{316875EB-C82E-4CE8-8739-948E41CEA528}" type="pres">
      <dgm:prSet presAssocID="{62D3A0A5-79B4-430F-997E-1096D2FD8996}" presName="composite" presStyleCnt="0"/>
      <dgm:spPr/>
    </dgm:pt>
    <dgm:pt modelId="{8FC4E41B-D253-4E9A-94F7-89679116CD92}" type="pres">
      <dgm:prSet presAssocID="{62D3A0A5-79B4-430F-997E-1096D2FD8996}" presName="Child" presStyleLbl="revTx" presStyleIdx="5" presStyleCnt="6" custScaleY="94395" custLinFactNeighborX="608" custLinFactNeighborY="-73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8FAC50-9695-4619-82C8-95624D706BE8}" srcId="{62D3A0A5-79B4-430F-997E-1096D2FD8996}" destId="{E58E613F-5F11-4610-87A2-B4E1E62A7C3A}" srcOrd="1" destOrd="0" parTransId="{7CC25F10-FD78-4F53-85FE-C1323587DC29}" sibTransId="{A806CF28-1FB8-4003-A926-337927399208}"/>
    <dgm:cxn modelId="{AFE52669-4BA9-4396-992B-245542CAD70B}" type="presOf" srcId="{CAC59D0D-9BBD-44C5-B7DB-205D454C0E7B}" destId="{410E9C5E-CAA2-4C10-B041-7BFC68DB9BFE}" srcOrd="0" destOrd="0" presId="urn:microsoft.com/office/officeart/2009/3/layout/PieProcess"/>
    <dgm:cxn modelId="{23C9F533-3B16-4C87-9CBF-B75AD9BC08D1}" type="presOf" srcId="{E58E613F-5F11-4610-87A2-B4E1E62A7C3A}" destId="{8FC4E41B-D253-4E9A-94F7-89679116CD92}" srcOrd="0" destOrd="1" presId="urn:microsoft.com/office/officeart/2009/3/layout/PieProcess"/>
    <dgm:cxn modelId="{6E8F5B10-916A-4401-9AD9-697725705219}" srcId="{CAC59D0D-9BBD-44C5-B7DB-205D454C0E7B}" destId="{2B534FCE-B76C-4577-9190-8504A89EA99D}" srcOrd="0" destOrd="0" parTransId="{878EA8E6-FDE9-4A6D-8603-CCB5ED56CA2B}" sibTransId="{F1BAB905-8C8C-4FBB-AFAA-2F2013F932A2}"/>
    <dgm:cxn modelId="{C84FCFE3-FB82-4110-8753-854928B2AA23}" type="presOf" srcId="{D3D41F30-5C3B-4554-9486-FAC94C425BF2}" destId="{8FC4E41B-D253-4E9A-94F7-89679116CD92}" srcOrd="0" destOrd="2" presId="urn:microsoft.com/office/officeart/2009/3/layout/PieProcess"/>
    <dgm:cxn modelId="{107FA11A-9AAF-4129-9D51-2C321E72B716}" srcId="{B29AA8D7-612C-4528-8161-716BD4AB4C16}" destId="{2EC44150-19D3-4874-B8EA-9B819AFD2079}" srcOrd="1" destOrd="0" parTransId="{F0F93074-4329-4902-AF54-0F50789D4EAD}" sibTransId="{D25C57DE-7C48-473C-80C6-182FA2B677CC}"/>
    <dgm:cxn modelId="{3D3F971C-DCCE-45C0-A8F7-391BCEEC2303}" type="presOf" srcId="{49B0BA43-C9E3-4548-9070-03164CFAAEA7}" destId="{E79E0480-989A-4457-A277-93E85C119874}" srcOrd="0" destOrd="1" presId="urn:microsoft.com/office/officeart/2009/3/layout/PieProcess"/>
    <dgm:cxn modelId="{90EBA72E-2A4D-4FA0-9E85-99B22A5E8450}" type="presOf" srcId="{2EC44150-19D3-4874-B8EA-9B819AFD2079}" destId="{0EAFAF28-BF36-4783-944F-6443598F03AE}" srcOrd="0" destOrd="0" presId="urn:microsoft.com/office/officeart/2009/3/layout/PieProcess"/>
    <dgm:cxn modelId="{79419454-55BA-4A60-B3A9-FBE1980ED3D2}" srcId="{CAC59D0D-9BBD-44C5-B7DB-205D454C0E7B}" destId="{8CE6C1B8-B3CE-4303-A94E-4D72835BDE4E}" srcOrd="1" destOrd="0" parTransId="{0FA386A8-7D76-4286-841E-FF16A7D26A87}" sibTransId="{3250223C-6B9B-4DC7-8F36-9DBE3AB96DB0}"/>
    <dgm:cxn modelId="{E28D660A-9FDD-4A6F-99A7-3622187CFA9D}" srcId="{B29AA8D7-612C-4528-8161-716BD4AB4C16}" destId="{62D3A0A5-79B4-430F-997E-1096D2FD8996}" srcOrd="2" destOrd="0" parTransId="{96600441-F38E-4EA1-9203-87B52191A79B}" sibTransId="{98C7E418-F6E2-417B-85EA-0EE77D47FDD8}"/>
    <dgm:cxn modelId="{E533187F-4221-4B2C-8707-77412455D89B}" srcId="{B29AA8D7-612C-4528-8161-716BD4AB4C16}" destId="{CAC59D0D-9BBD-44C5-B7DB-205D454C0E7B}" srcOrd="0" destOrd="0" parTransId="{A28AE987-0BED-4BC9-A3AC-3E949C221E5F}" sibTransId="{9243884C-715A-4045-9E68-15C3BE1CEFB8}"/>
    <dgm:cxn modelId="{C2E9118C-D950-407C-B4EC-47E00884D543}" type="presOf" srcId="{68AAC77C-63E8-4756-8D4E-5748EA4F53F5}" destId="{8FC4E41B-D253-4E9A-94F7-89679116CD92}" srcOrd="0" destOrd="0" presId="urn:microsoft.com/office/officeart/2009/3/layout/PieProcess"/>
    <dgm:cxn modelId="{37E45C5E-69AE-4ADC-BB55-7A35FFC4CC4A}" srcId="{2EC44150-19D3-4874-B8EA-9B819AFD2079}" destId="{597E088E-19EC-422D-A413-6DEB20AD1C14}" srcOrd="0" destOrd="0" parTransId="{30B3DDA0-F3BA-4AEA-BD17-AAAC6EFBF935}" sibTransId="{C2EDC620-FF26-449C-9842-0A95D45FCA2B}"/>
    <dgm:cxn modelId="{A9E3A8E8-7327-42A1-B78B-EF9DFC487A6D}" srcId="{62D3A0A5-79B4-430F-997E-1096D2FD8996}" destId="{D3D41F30-5C3B-4554-9486-FAC94C425BF2}" srcOrd="2" destOrd="0" parTransId="{879868BD-033B-4E72-BB76-7ECEE7EB5B54}" sibTransId="{C353EFD5-4B7A-406F-ADED-4C57CD096F03}"/>
    <dgm:cxn modelId="{E6C8B9EC-931E-42CE-9768-3E6EF4BC3168}" srcId="{2EC44150-19D3-4874-B8EA-9B819AFD2079}" destId="{49B0BA43-C9E3-4548-9070-03164CFAAEA7}" srcOrd="1" destOrd="0" parTransId="{5AACE220-0A3F-4030-B9B9-5C82EF5248AE}" sibTransId="{982A2A2D-1968-444C-AD4D-8F14C4BA7611}"/>
    <dgm:cxn modelId="{31C96591-5A31-417E-8DE1-B1BBF4FE1D88}" srcId="{62D3A0A5-79B4-430F-997E-1096D2FD8996}" destId="{68AAC77C-63E8-4756-8D4E-5748EA4F53F5}" srcOrd="0" destOrd="0" parTransId="{936740AD-29D1-417B-A963-978EB9E9DAF1}" sibTransId="{723495C6-A7BE-4B18-9694-C5623B9F707A}"/>
    <dgm:cxn modelId="{E14E7A86-C208-4E0E-8750-A30F46937030}" srcId="{2EC44150-19D3-4874-B8EA-9B819AFD2079}" destId="{67589D8D-803C-4B76-B1A9-AD59F277E1BC}" srcOrd="2" destOrd="0" parTransId="{9640D07F-CA93-4630-8753-2055CB6256F3}" sibTransId="{089D6180-23A6-4B2A-85F1-65C1A3A76E81}"/>
    <dgm:cxn modelId="{EC25CF9A-D510-4DCA-A689-F9F5CA125574}" type="presOf" srcId="{597E088E-19EC-422D-A413-6DEB20AD1C14}" destId="{E79E0480-989A-4457-A277-93E85C119874}" srcOrd="0" destOrd="0" presId="urn:microsoft.com/office/officeart/2009/3/layout/PieProcess"/>
    <dgm:cxn modelId="{CDA4B777-9054-4FF7-9B82-D93405E408C4}" type="presOf" srcId="{62D3A0A5-79B4-430F-997E-1096D2FD8996}" destId="{B43D1D4B-819D-4E63-B2B8-67B1BC619E4F}" srcOrd="0" destOrd="0" presId="urn:microsoft.com/office/officeart/2009/3/layout/PieProcess"/>
    <dgm:cxn modelId="{E10155B7-A8FB-44F2-8236-4D5FB6447BDF}" type="presOf" srcId="{2B534FCE-B76C-4577-9190-8504A89EA99D}" destId="{E452888B-A116-4CEB-8CA8-3786809B8428}" srcOrd="0" destOrd="0" presId="urn:microsoft.com/office/officeart/2009/3/layout/PieProcess"/>
    <dgm:cxn modelId="{E8980C7A-57FA-42F1-9CAD-C40C9973FAD1}" type="presOf" srcId="{8CE6C1B8-B3CE-4303-A94E-4D72835BDE4E}" destId="{E452888B-A116-4CEB-8CA8-3786809B8428}" srcOrd="0" destOrd="1" presId="urn:microsoft.com/office/officeart/2009/3/layout/PieProcess"/>
    <dgm:cxn modelId="{699C153E-E3B8-4D88-9829-153ED9DE6502}" type="presOf" srcId="{67589D8D-803C-4B76-B1A9-AD59F277E1BC}" destId="{E79E0480-989A-4457-A277-93E85C119874}" srcOrd="0" destOrd="2" presId="urn:microsoft.com/office/officeart/2009/3/layout/PieProcess"/>
    <dgm:cxn modelId="{EC0792F7-D210-4C58-BE1C-FE79CADE579D}" type="presOf" srcId="{B29AA8D7-612C-4528-8161-716BD4AB4C16}" destId="{2A09CEC4-4389-4744-8213-A148E919DDD9}" srcOrd="0" destOrd="0" presId="urn:microsoft.com/office/officeart/2009/3/layout/PieProcess"/>
    <dgm:cxn modelId="{97E3EE68-A3DE-43ED-BE62-D8D627C98934}" type="presParOf" srcId="{2A09CEC4-4389-4744-8213-A148E919DDD9}" destId="{C203C792-C302-4BE4-9B7D-63E382108341}" srcOrd="0" destOrd="0" presId="urn:microsoft.com/office/officeart/2009/3/layout/PieProcess"/>
    <dgm:cxn modelId="{C3D696A2-50E3-473B-AE1B-D5C745F15B65}" type="presParOf" srcId="{C203C792-C302-4BE4-9B7D-63E382108341}" destId="{82DB72D7-E298-475F-A738-95BBAEE3CC21}" srcOrd="0" destOrd="0" presId="urn:microsoft.com/office/officeart/2009/3/layout/PieProcess"/>
    <dgm:cxn modelId="{99EC5A4A-AF9F-44DF-B5BC-303B3E9A5483}" type="presParOf" srcId="{C203C792-C302-4BE4-9B7D-63E382108341}" destId="{E5D02D19-7FEE-4CB6-888B-B63466F6E346}" srcOrd="1" destOrd="0" presId="urn:microsoft.com/office/officeart/2009/3/layout/PieProcess"/>
    <dgm:cxn modelId="{043FAB5D-8E85-4117-991C-DA34ED70CA73}" type="presParOf" srcId="{C203C792-C302-4BE4-9B7D-63E382108341}" destId="{410E9C5E-CAA2-4C10-B041-7BFC68DB9BFE}" srcOrd="2" destOrd="0" presId="urn:microsoft.com/office/officeart/2009/3/layout/PieProcess"/>
    <dgm:cxn modelId="{3A6A44D8-92FE-4062-864D-0BA49AB16C9E}" type="presParOf" srcId="{2A09CEC4-4389-4744-8213-A148E919DDD9}" destId="{88B0C43A-EC22-4062-9116-BD210A61227D}" srcOrd="1" destOrd="0" presId="urn:microsoft.com/office/officeart/2009/3/layout/PieProcess"/>
    <dgm:cxn modelId="{2FDB05A7-B083-43D7-A863-033676182641}" type="presParOf" srcId="{2A09CEC4-4389-4744-8213-A148E919DDD9}" destId="{66CB6555-99FA-41BA-A75B-1C54DBAA43B0}" srcOrd="2" destOrd="0" presId="urn:microsoft.com/office/officeart/2009/3/layout/PieProcess"/>
    <dgm:cxn modelId="{F5FB2EA8-9CAF-4207-8354-E0B37531463E}" type="presParOf" srcId="{66CB6555-99FA-41BA-A75B-1C54DBAA43B0}" destId="{E452888B-A116-4CEB-8CA8-3786809B8428}" srcOrd="0" destOrd="0" presId="urn:microsoft.com/office/officeart/2009/3/layout/PieProcess"/>
    <dgm:cxn modelId="{2F8A1CC7-D750-464A-8317-AE0A122EBABF}" type="presParOf" srcId="{2A09CEC4-4389-4744-8213-A148E919DDD9}" destId="{4464BFB3-7352-475B-8800-94FB49DC0BF2}" srcOrd="3" destOrd="0" presId="urn:microsoft.com/office/officeart/2009/3/layout/PieProcess"/>
    <dgm:cxn modelId="{9827781F-D125-4C45-A859-99E2AF9493E3}" type="presParOf" srcId="{2A09CEC4-4389-4744-8213-A148E919DDD9}" destId="{5B93FA35-1DD8-40DE-9A73-F26328E16C93}" srcOrd="4" destOrd="0" presId="urn:microsoft.com/office/officeart/2009/3/layout/PieProcess"/>
    <dgm:cxn modelId="{DDE6D56E-DF3C-451A-9236-ACC38B00CB5D}" type="presParOf" srcId="{5B93FA35-1DD8-40DE-9A73-F26328E16C93}" destId="{8882FC78-E3AE-4F74-B661-D4B77BEE014E}" srcOrd="0" destOrd="0" presId="urn:microsoft.com/office/officeart/2009/3/layout/PieProcess"/>
    <dgm:cxn modelId="{72848D16-5466-4748-B9A6-FFB080BD37E1}" type="presParOf" srcId="{5B93FA35-1DD8-40DE-9A73-F26328E16C93}" destId="{A1B75ADE-0401-442A-AE65-51FF5103914C}" srcOrd="1" destOrd="0" presId="urn:microsoft.com/office/officeart/2009/3/layout/PieProcess"/>
    <dgm:cxn modelId="{4A2937CF-930D-40C6-82F0-15137BEC6AE3}" type="presParOf" srcId="{5B93FA35-1DD8-40DE-9A73-F26328E16C93}" destId="{0EAFAF28-BF36-4783-944F-6443598F03AE}" srcOrd="2" destOrd="0" presId="urn:microsoft.com/office/officeart/2009/3/layout/PieProcess"/>
    <dgm:cxn modelId="{FFE5BE55-008F-45DA-923C-DC23B797B14F}" type="presParOf" srcId="{2A09CEC4-4389-4744-8213-A148E919DDD9}" destId="{9AAB645B-C6E5-4894-8642-22160A8C6FE4}" srcOrd="5" destOrd="0" presId="urn:microsoft.com/office/officeart/2009/3/layout/PieProcess"/>
    <dgm:cxn modelId="{A2CF707F-9ADD-4B29-AEEA-BB22E838D498}" type="presParOf" srcId="{2A09CEC4-4389-4744-8213-A148E919DDD9}" destId="{D3AAB7D3-6FA6-403F-B8F6-4D8E87BFCE9E}" srcOrd="6" destOrd="0" presId="urn:microsoft.com/office/officeart/2009/3/layout/PieProcess"/>
    <dgm:cxn modelId="{78B00F04-C921-499D-B51A-03EDD5F7A12D}" type="presParOf" srcId="{D3AAB7D3-6FA6-403F-B8F6-4D8E87BFCE9E}" destId="{E79E0480-989A-4457-A277-93E85C119874}" srcOrd="0" destOrd="0" presId="urn:microsoft.com/office/officeart/2009/3/layout/PieProcess"/>
    <dgm:cxn modelId="{18A87C84-741D-41A6-9A4D-261141A621C7}" type="presParOf" srcId="{2A09CEC4-4389-4744-8213-A148E919DDD9}" destId="{905C20BC-1213-43E5-B2DC-8FEB5916A78A}" srcOrd="7" destOrd="0" presId="urn:microsoft.com/office/officeart/2009/3/layout/PieProcess"/>
    <dgm:cxn modelId="{E502656E-4C53-4751-A56C-C9CB402C26E9}" type="presParOf" srcId="{2A09CEC4-4389-4744-8213-A148E919DDD9}" destId="{381C17A4-FCEF-4983-8000-E0B241633EE8}" srcOrd="8" destOrd="0" presId="urn:microsoft.com/office/officeart/2009/3/layout/PieProcess"/>
    <dgm:cxn modelId="{E4DE56FC-B29E-477A-8171-73030CC63A3C}" type="presParOf" srcId="{381C17A4-FCEF-4983-8000-E0B241633EE8}" destId="{5568D613-F0A7-4C35-8CFF-1847D6EF62AE}" srcOrd="0" destOrd="0" presId="urn:microsoft.com/office/officeart/2009/3/layout/PieProcess"/>
    <dgm:cxn modelId="{64EFB211-502E-4012-9162-2FF31DEDA5D1}" type="presParOf" srcId="{381C17A4-FCEF-4983-8000-E0B241633EE8}" destId="{78F2DF7D-2EED-4553-A7A3-A83A2F7AEE15}" srcOrd="1" destOrd="0" presId="urn:microsoft.com/office/officeart/2009/3/layout/PieProcess"/>
    <dgm:cxn modelId="{255451DD-F702-437F-817C-B44B734D9E55}" type="presParOf" srcId="{381C17A4-FCEF-4983-8000-E0B241633EE8}" destId="{B43D1D4B-819D-4E63-B2B8-67B1BC619E4F}" srcOrd="2" destOrd="0" presId="urn:microsoft.com/office/officeart/2009/3/layout/PieProcess"/>
    <dgm:cxn modelId="{809ADC25-5838-462F-A225-F056C9E510EB}" type="presParOf" srcId="{2A09CEC4-4389-4744-8213-A148E919DDD9}" destId="{24D20E6A-CBB0-4767-9685-8EDB60FAC04D}" srcOrd="9" destOrd="0" presId="urn:microsoft.com/office/officeart/2009/3/layout/PieProcess"/>
    <dgm:cxn modelId="{902D07C6-F478-44B9-A038-FE05D75745A2}" type="presParOf" srcId="{2A09CEC4-4389-4744-8213-A148E919DDD9}" destId="{316875EB-C82E-4CE8-8739-948E41CEA528}" srcOrd="10" destOrd="0" presId="urn:microsoft.com/office/officeart/2009/3/layout/PieProcess"/>
    <dgm:cxn modelId="{8E9F7CBE-DE1B-4288-94E5-1461E234CB82}" type="presParOf" srcId="{316875EB-C82E-4CE8-8739-948E41CEA528}" destId="{8FC4E41B-D253-4E9A-94F7-89679116CD92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B72D7-E298-475F-A738-95BBAEE3CC21}">
      <dsp:nvSpPr>
        <dsp:cNvPr id="0" name=""/>
        <dsp:cNvSpPr/>
      </dsp:nvSpPr>
      <dsp:spPr>
        <a:xfrm>
          <a:off x="1034" y="448448"/>
          <a:ext cx="990621" cy="990621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D02D19-7FEE-4CB6-888B-B63466F6E346}">
      <dsp:nvSpPr>
        <dsp:cNvPr id="0" name=""/>
        <dsp:cNvSpPr/>
      </dsp:nvSpPr>
      <dsp:spPr>
        <a:xfrm>
          <a:off x="100096" y="547511"/>
          <a:ext cx="792497" cy="792497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0E9C5E-CAA2-4C10-B041-7BFC68DB9BFE}">
      <dsp:nvSpPr>
        <dsp:cNvPr id="0" name=""/>
        <dsp:cNvSpPr/>
      </dsp:nvSpPr>
      <dsp:spPr>
        <a:xfrm rot="16200000">
          <a:off x="-1138180" y="2677346"/>
          <a:ext cx="2872801" cy="59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თებერვალი-მარტი </a:t>
          </a:r>
          <a:r>
            <a:rPr lang="ka-GE" sz="1600" kern="1200" dirty="0"/>
            <a:t>2020</a:t>
          </a:r>
          <a:endParaRPr lang="en-US" sz="1600" kern="1200" dirty="0"/>
        </a:p>
      </dsp:txBody>
      <dsp:txXfrm>
        <a:off x="-1138180" y="2677346"/>
        <a:ext cx="2872801" cy="594372"/>
      </dsp:txXfrm>
    </dsp:sp>
    <dsp:sp modelId="{E452888B-A116-4CEB-8CA8-3786809B8428}">
      <dsp:nvSpPr>
        <dsp:cNvPr id="0" name=""/>
        <dsp:cNvSpPr/>
      </dsp:nvSpPr>
      <dsp:spPr>
        <a:xfrm>
          <a:off x="650980" y="171312"/>
          <a:ext cx="1981242" cy="3875706"/>
        </a:xfrm>
        <a:prstGeom prst="rect">
          <a:avLst/>
        </a:prstGeom>
        <a:noFill/>
        <a:ln w="28575">
          <a:solidFill>
            <a:srgbClr val="4472C4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8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კონცეფციის </a:t>
          </a: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თაობაზე საკონსულტაციო </a:t>
          </a: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შეხვედრები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 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დაფინანსების კონცეფციის </a:t>
          </a: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დასრულება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800" kern="1200" dirty="0" smtClean="0">
            <a:solidFill>
              <a:schemeClr val="accent5">
                <a:lumMod val="50000"/>
              </a:schemeClr>
            </a:solidFill>
          </a:endParaRPr>
        </a:p>
      </dsp:txBody>
      <dsp:txXfrm>
        <a:off x="650980" y="171312"/>
        <a:ext cx="1981242" cy="3875706"/>
      </dsp:txXfrm>
    </dsp:sp>
    <dsp:sp modelId="{8882FC78-E3AE-4F74-B661-D4B77BEE014E}">
      <dsp:nvSpPr>
        <dsp:cNvPr id="0" name=""/>
        <dsp:cNvSpPr/>
      </dsp:nvSpPr>
      <dsp:spPr>
        <a:xfrm>
          <a:off x="3024133" y="448448"/>
          <a:ext cx="990621" cy="990621"/>
        </a:xfrm>
        <a:prstGeom prst="chord">
          <a:avLst>
            <a:gd name="adj1" fmla="val 4800000"/>
            <a:gd name="adj2" fmla="val 1680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75ADE-0401-442A-AE65-51FF5103914C}">
      <dsp:nvSpPr>
        <dsp:cNvPr id="0" name=""/>
        <dsp:cNvSpPr/>
      </dsp:nvSpPr>
      <dsp:spPr>
        <a:xfrm>
          <a:off x="3123195" y="547511"/>
          <a:ext cx="792497" cy="792497"/>
        </a:xfrm>
        <a:prstGeom prst="pie">
          <a:avLst>
            <a:gd name="adj1" fmla="val 9000000"/>
            <a:gd name="adj2" fmla="val 1620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FAF28-BF36-4783-944F-6443598F03AE}">
      <dsp:nvSpPr>
        <dsp:cNvPr id="0" name=""/>
        <dsp:cNvSpPr/>
      </dsp:nvSpPr>
      <dsp:spPr>
        <a:xfrm rot="16200000">
          <a:off x="1884918" y="2677346"/>
          <a:ext cx="2872801" cy="59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აპრილი-ივნისი</a:t>
          </a:r>
          <a:r>
            <a:rPr lang="ka-GE" sz="1400" kern="1200" dirty="0" smtClean="0"/>
            <a:t> </a:t>
          </a:r>
          <a:r>
            <a:rPr lang="ka-GE" sz="1400" kern="1200" dirty="0"/>
            <a:t>2020</a:t>
          </a:r>
          <a:endParaRPr lang="en-US" sz="1400" kern="1200" dirty="0"/>
        </a:p>
      </dsp:txBody>
      <dsp:txXfrm>
        <a:off x="1884918" y="2677346"/>
        <a:ext cx="2872801" cy="594372"/>
      </dsp:txXfrm>
    </dsp:sp>
    <dsp:sp modelId="{E79E0480-989A-4457-A277-93E85C119874}">
      <dsp:nvSpPr>
        <dsp:cNvPr id="0" name=""/>
        <dsp:cNvSpPr/>
      </dsp:nvSpPr>
      <dsp:spPr>
        <a:xfrm>
          <a:off x="3734626" y="194215"/>
          <a:ext cx="3312082" cy="3852803"/>
        </a:xfrm>
        <a:prstGeom prst="rect">
          <a:avLst/>
        </a:prstGeom>
        <a:noFill/>
        <a:ln w="28575">
          <a:solidFill>
            <a:srgbClr val="548235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უნივერსალური </a:t>
          </a: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ჯანდაცვის სააგენტოს ჩამოყალიბება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ინსტიტუციური განვითარების პროცესის დაწყება 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8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3734626" y="194215"/>
        <a:ext cx="3312082" cy="3852803"/>
      </dsp:txXfrm>
    </dsp:sp>
    <dsp:sp modelId="{5568D613-F0A7-4C35-8CFF-1847D6EF62AE}">
      <dsp:nvSpPr>
        <dsp:cNvPr id="0" name=""/>
        <dsp:cNvSpPr/>
      </dsp:nvSpPr>
      <dsp:spPr>
        <a:xfrm>
          <a:off x="7378072" y="448448"/>
          <a:ext cx="990621" cy="990621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2DF7D-2EED-4553-A7A3-A83A2F7AEE15}">
      <dsp:nvSpPr>
        <dsp:cNvPr id="0" name=""/>
        <dsp:cNvSpPr/>
      </dsp:nvSpPr>
      <dsp:spPr>
        <a:xfrm>
          <a:off x="7477134" y="547511"/>
          <a:ext cx="792497" cy="79249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D1D4B-819D-4E63-B2B8-67B1BC619E4F}">
      <dsp:nvSpPr>
        <dsp:cNvPr id="0" name=""/>
        <dsp:cNvSpPr/>
      </dsp:nvSpPr>
      <dsp:spPr>
        <a:xfrm rot="16200000">
          <a:off x="6238857" y="2677346"/>
          <a:ext cx="2872801" cy="59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kern="1200" dirty="0" smtClean="0"/>
        </a:p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2020 წლის ბოლომდე</a:t>
          </a:r>
          <a:endParaRPr lang="en-US" sz="1600" kern="1200" dirty="0"/>
        </a:p>
      </dsp:txBody>
      <dsp:txXfrm>
        <a:off x="6238857" y="2677346"/>
        <a:ext cx="2872801" cy="594372"/>
      </dsp:txXfrm>
    </dsp:sp>
    <dsp:sp modelId="{8FC4E41B-D253-4E9A-94F7-89679116CD92}">
      <dsp:nvSpPr>
        <dsp:cNvPr id="0" name=""/>
        <dsp:cNvSpPr/>
      </dsp:nvSpPr>
      <dsp:spPr>
        <a:xfrm>
          <a:off x="8072541" y="268651"/>
          <a:ext cx="1981242" cy="3740387"/>
        </a:xfrm>
        <a:prstGeom prst="rect">
          <a:avLst/>
        </a:prstGeom>
        <a:noFill/>
        <a:ln w="28575">
          <a:solidFill>
            <a:srgbClr val="F4B183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საკანონმდებლო </a:t>
          </a: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დასრულება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მთავრობაზე განსახილველად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პარლამენტში 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8072541" y="268651"/>
        <a:ext cx="1981242" cy="3740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20189-A9EC-4C3C-AC9D-156D01559EB3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BB7F0-EE35-4551-81F3-8FCC11916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88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94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966DB-3E61-478C-8A06-142CEFFD89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31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8385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5.xml"/><Relationship Id="rId4" Type="http://schemas.openxmlformats.org/officeDocument/2006/relationships/hyperlink" Target="http://bit.ly/2TtBDfr" TargetMode="Externa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5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AAD347D-5ACD-4C99-B74B-A9C85AD731A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8373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06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9917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83022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49594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2160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57910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8720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083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84372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41369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75941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571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39302122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62177278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56495516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9621015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1492840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32250275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0513420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386127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4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34" name="Google Shape;34;p4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1342533" y="903600"/>
            <a:ext cx="6582400" cy="45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1pPr>
            <a:lvl2pPr marL="914378" lvl="1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5pPr>
            <a:lvl6pPr marL="2743132" lvl="5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8pPr>
            <a:lvl9pPr marL="4114697" lvl="8" indent="-41909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319400" y="452928"/>
            <a:ext cx="1036000" cy="8716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hivo"/>
                <a:ea typeface="Chivo"/>
                <a:cs typeface="Chivo"/>
                <a:sym typeface="Chivo"/>
              </a:rPr>
              <a:t>“</a:t>
            </a:r>
            <a:endParaRPr kumimoji="0" sz="10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hivo"/>
              <a:ea typeface="Chivo"/>
              <a:cs typeface="Chivo"/>
              <a:sym typeface="Chivo"/>
            </a:endParaRPr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02393777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09031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5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AAD347D-5ACD-4C99-B74B-A9C85AD731A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5139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90045590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0610207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36426792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3391369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28594661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5597558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93607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5131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31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958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1280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8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8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948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3422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2841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0037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6825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5589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3640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8502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5264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8504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7969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0230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269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3102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51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31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37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9407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1777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2671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99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01774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28740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38746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88333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29784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563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2923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31021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38773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24609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70536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08849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TITLE" type="title">
  <p:cSld name="OPENING 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686300" y="534467"/>
            <a:ext cx="10820400" cy="5791200"/>
          </a:xfrm>
          <a:prstGeom prst="rect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29403" y="1602367"/>
            <a:ext cx="85332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64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307800" y="4242567"/>
            <a:ext cx="757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None/>
              <a:defRPr sz="1467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36819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LIST">
  <p:cSld name="TITLE + LIS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960000" y="1841433"/>
            <a:ext cx="7963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78671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 hasCustomPrompt="1"/>
          </p:nvPr>
        </p:nvSpPr>
        <p:spPr>
          <a:xfrm>
            <a:off x="1533200" y="1913000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7" name="Google Shape;17;p4"/>
          <p:cNvSpPr txBox="1">
            <a:spLocks noGrp="1"/>
          </p:cNvSpPr>
          <p:nvPr>
            <p:ph type="ctrTitle" idx="2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3"/>
          </p:nvPr>
        </p:nvSpPr>
        <p:spPr>
          <a:xfrm>
            <a:off x="789400" y="25305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758400" y="2909067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 idx="4" hasCustomPrompt="1"/>
          </p:nvPr>
        </p:nvSpPr>
        <p:spPr>
          <a:xfrm>
            <a:off x="1533200" y="3965867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1" name="Google Shape;21;p4"/>
          <p:cNvSpPr txBox="1">
            <a:spLocks noGrp="1"/>
          </p:cNvSpPr>
          <p:nvPr>
            <p:ph type="ctrTitle" idx="5"/>
          </p:nvPr>
        </p:nvSpPr>
        <p:spPr>
          <a:xfrm>
            <a:off x="789400" y="4583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6"/>
          </p:nvPr>
        </p:nvSpPr>
        <p:spPr>
          <a:xfrm>
            <a:off x="758400" y="4961933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title" idx="7" hasCustomPrompt="1"/>
          </p:nvPr>
        </p:nvSpPr>
        <p:spPr>
          <a:xfrm>
            <a:off x="4407600" y="1913000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4" name="Google Shape;24;p4"/>
          <p:cNvSpPr txBox="1">
            <a:spLocks noGrp="1"/>
          </p:cNvSpPr>
          <p:nvPr>
            <p:ph type="ctrTitle" idx="8"/>
          </p:nvPr>
        </p:nvSpPr>
        <p:spPr>
          <a:xfrm>
            <a:off x="3663800" y="25305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9"/>
          </p:nvPr>
        </p:nvSpPr>
        <p:spPr>
          <a:xfrm>
            <a:off x="3632800" y="2909067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title" idx="13" hasCustomPrompt="1"/>
          </p:nvPr>
        </p:nvSpPr>
        <p:spPr>
          <a:xfrm>
            <a:off x="4407600" y="3965867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7" name="Google Shape;27;p4"/>
          <p:cNvSpPr txBox="1">
            <a:spLocks noGrp="1"/>
          </p:cNvSpPr>
          <p:nvPr>
            <p:ph type="ctrTitle" idx="14"/>
          </p:nvPr>
        </p:nvSpPr>
        <p:spPr>
          <a:xfrm>
            <a:off x="3663800" y="4583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5"/>
          </p:nvPr>
        </p:nvSpPr>
        <p:spPr>
          <a:xfrm>
            <a:off x="3632800" y="4961933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title" idx="16" hasCustomPrompt="1"/>
          </p:nvPr>
        </p:nvSpPr>
        <p:spPr>
          <a:xfrm>
            <a:off x="7293461" y="1913000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0" name="Google Shape;30;p4"/>
          <p:cNvSpPr txBox="1">
            <a:spLocks noGrp="1"/>
          </p:cNvSpPr>
          <p:nvPr>
            <p:ph type="ctrTitle" idx="17"/>
          </p:nvPr>
        </p:nvSpPr>
        <p:spPr>
          <a:xfrm>
            <a:off x="6549661" y="25305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ubTitle" idx="18"/>
          </p:nvPr>
        </p:nvSpPr>
        <p:spPr>
          <a:xfrm>
            <a:off x="6518661" y="2909067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 idx="19" hasCustomPrompt="1"/>
          </p:nvPr>
        </p:nvSpPr>
        <p:spPr>
          <a:xfrm>
            <a:off x="7293461" y="3965867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3" name="Google Shape;33;p4"/>
          <p:cNvSpPr txBox="1">
            <a:spLocks noGrp="1"/>
          </p:cNvSpPr>
          <p:nvPr>
            <p:ph type="ctrTitle" idx="20"/>
          </p:nvPr>
        </p:nvSpPr>
        <p:spPr>
          <a:xfrm>
            <a:off x="6549661" y="4583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subTitle" idx="21"/>
          </p:nvPr>
        </p:nvSpPr>
        <p:spPr>
          <a:xfrm>
            <a:off x="6518661" y="4961933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76629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1">
  <p:cSld name="SECTION 1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>
            <a:spLocks noGrp="1"/>
          </p:cNvSpPr>
          <p:nvPr>
            <p:ph type="ctrTitle"/>
          </p:nvPr>
        </p:nvSpPr>
        <p:spPr>
          <a:xfrm>
            <a:off x="2493600" y="2836700"/>
            <a:ext cx="7204800" cy="33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4018200" y="3272300"/>
            <a:ext cx="4155600" cy="2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title" idx="2" hasCustomPrompt="1"/>
          </p:nvPr>
        </p:nvSpPr>
        <p:spPr>
          <a:xfrm>
            <a:off x="5196200" y="1815167"/>
            <a:ext cx="17996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3800026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TITLE + 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ubTitle" idx="1"/>
          </p:nvPr>
        </p:nvSpPr>
        <p:spPr>
          <a:xfrm>
            <a:off x="4018200" y="4288300"/>
            <a:ext cx="4155600" cy="2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18678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8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8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1786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ubTitle" idx="1"/>
          </p:nvPr>
        </p:nvSpPr>
        <p:spPr>
          <a:xfrm>
            <a:off x="1328900" y="3085200"/>
            <a:ext cx="4155600" cy="2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44579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ctrTitle" idx="2"/>
          </p:nvPr>
        </p:nvSpPr>
        <p:spPr>
          <a:xfrm>
            <a:off x="1612200" y="38591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ubTitle" idx="1"/>
          </p:nvPr>
        </p:nvSpPr>
        <p:spPr>
          <a:xfrm>
            <a:off x="1739000" y="4237667"/>
            <a:ext cx="255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ctrTitle" idx="3"/>
          </p:nvPr>
        </p:nvSpPr>
        <p:spPr>
          <a:xfrm>
            <a:off x="4689800" y="38591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ubTitle" idx="4"/>
          </p:nvPr>
        </p:nvSpPr>
        <p:spPr>
          <a:xfrm>
            <a:off x="4816600" y="4237667"/>
            <a:ext cx="255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ctrTitle" idx="5"/>
          </p:nvPr>
        </p:nvSpPr>
        <p:spPr>
          <a:xfrm>
            <a:off x="7767400" y="38591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ubTitle" idx="6"/>
          </p:nvPr>
        </p:nvSpPr>
        <p:spPr>
          <a:xfrm>
            <a:off x="7894200" y="4237667"/>
            <a:ext cx="255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86217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ctrTitle" idx="2"/>
          </p:nvPr>
        </p:nvSpPr>
        <p:spPr>
          <a:xfrm>
            <a:off x="1054052" y="2464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ubTitle" idx="1"/>
          </p:nvPr>
        </p:nvSpPr>
        <p:spPr>
          <a:xfrm>
            <a:off x="1028100" y="2843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ctrTitle" idx="3"/>
          </p:nvPr>
        </p:nvSpPr>
        <p:spPr>
          <a:xfrm>
            <a:off x="3630528" y="3785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ubTitle" idx="4"/>
          </p:nvPr>
        </p:nvSpPr>
        <p:spPr>
          <a:xfrm>
            <a:off x="3604576" y="4164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ctrTitle" idx="5"/>
          </p:nvPr>
        </p:nvSpPr>
        <p:spPr>
          <a:xfrm>
            <a:off x="6206989" y="2464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6"/>
          </p:nvPr>
        </p:nvSpPr>
        <p:spPr>
          <a:xfrm>
            <a:off x="6181037" y="2843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ctrTitle" idx="7"/>
          </p:nvPr>
        </p:nvSpPr>
        <p:spPr>
          <a:xfrm>
            <a:off x="8783456" y="3785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ubTitle" idx="8"/>
          </p:nvPr>
        </p:nvSpPr>
        <p:spPr>
          <a:xfrm>
            <a:off x="8757504" y="4164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7945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TITLE + DESIG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05703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">
  <p:cSld name="NUMBER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 hasCustomPrompt="1"/>
          </p:nvPr>
        </p:nvSpPr>
        <p:spPr>
          <a:xfrm>
            <a:off x="8527625" y="1265243"/>
            <a:ext cx="1518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67" name="Google Shape;67;p11"/>
          <p:cNvSpPr txBox="1">
            <a:spLocks noGrp="1"/>
          </p:cNvSpPr>
          <p:nvPr>
            <p:ph type="ctrTitle" idx="2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ctrTitle" idx="3"/>
          </p:nvPr>
        </p:nvSpPr>
        <p:spPr>
          <a:xfrm>
            <a:off x="7674875" y="1885577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ubTitle" idx="1"/>
          </p:nvPr>
        </p:nvSpPr>
        <p:spPr>
          <a:xfrm>
            <a:off x="7639333" y="2206123"/>
            <a:ext cx="3295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title" idx="4" hasCustomPrompt="1"/>
          </p:nvPr>
        </p:nvSpPr>
        <p:spPr>
          <a:xfrm>
            <a:off x="8527625" y="4614137"/>
            <a:ext cx="1518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71" name="Google Shape;71;p11"/>
          <p:cNvSpPr txBox="1">
            <a:spLocks noGrp="1"/>
          </p:cNvSpPr>
          <p:nvPr>
            <p:ph type="ctrTitle" idx="5"/>
          </p:nvPr>
        </p:nvSpPr>
        <p:spPr>
          <a:xfrm>
            <a:off x="7674875" y="5234472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ubTitle" idx="6"/>
          </p:nvPr>
        </p:nvSpPr>
        <p:spPr>
          <a:xfrm>
            <a:off x="7639333" y="5555017"/>
            <a:ext cx="3295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title" idx="7" hasCustomPrompt="1"/>
          </p:nvPr>
        </p:nvSpPr>
        <p:spPr>
          <a:xfrm>
            <a:off x="8527625" y="2944432"/>
            <a:ext cx="1518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74" name="Google Shape;74;p11"/>
          <p:cNvSpPr txBox="1">
            <a:spLocks noGrp="1"/>
          </p:cNvSpPr>
          <p:nvPr>
            <p:ph type="ctrTitle" idx="8"/>
          </p:nvPr>
        </p:nvSpPr>
        <p:spPr>
          <a:xfrm>
            <a:off x="7674875" y="3564767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ubTitle" idx="9"/>
          </p:nvPr>
        </p:nvSpPr>
        <p:spPr>
          <a:xfrm>
            <a:off x="7639333" y="3885312"/>
            <a:ext cx="3295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27803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LISTS">
  <p:cSld name="TITLE + TWO LIS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>
            <a:off x="3451267" y="2717667"/>
            <a:ext cx="3703200" cy="32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5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body" idx="2"/>
          </p:nvPr>
        </p:nvSpPr>
        <p:spPr>
          <a:xfrm>
            <a:off x="7374327" y="2717667"/>
            <a:ext cx="3703200" cy="32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5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ctrTitle" idx="3"/>
          </p:nvPr>
        </p:nvSpPr>
        <p:spPr>
          <a:xfrm>
            <a:off x="3690675" y="2088533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ctrTitle" idx="4"/>
          </p:nvPr>
        </p:nvSpPr>
        <p:spPr>
          <a:xfrm>
            <a:off x="7613741" y="2088533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59319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 + SIX 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ctrTitle" idx="2"/>
          </p:nvPr>
        </p:nvSpPr>
        <p:spPr>
          <a:xfrm>
            <a:off x="5536176" y="1956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5484176" y="2335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ctrTitle" idx="3"/>
          </p:nvPr>
        </p:nvSpPr>
        <p:spPr>
          <a:xfrm>
            <a:off x="5536176" y="33791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4"/>
          </p:nvPr>
        </p:nvSpPr>
        <p:spPr>
          <a:xfrm>
            <a:off x="5484176" y="37577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ctrTitle" idx="5"/>
          </p:nvPr>
        </p:nvSpPr>
        <p:spPr>
          <a:xfrm>
            <a:off x="8365437" y="1956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6"/>
          </p:nvPr>
        </p:nvSpPr>
        <p:spPr>
          <a:xfrm>
            <a:off x="8365437" y="2335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ctrTitle" idx="7"/>
          </p:nvPr>
        </p:nvSpPr>
        <p:spPr>
          <a:xfrm>
            <a:off x="8365437" y="33791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8"/>
          </p:nvPr>
        </p:nvSpPr>
        <p:spPr>
          <a:xfrm>
            <a:off x="8365437" y="37577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ctrTitle" idx="9"/>
          </p:nvPr>
        </p:nvSpPr>
        <p:spPr>
          <a:xfrm>
            <a:off x="5536176" y="4801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subTitle" idx="13"/>
          </p:nvPr>
        </p:nvSpPr>
        <p:spPr>
          <a:xfrm>
            <a:off x="5484176" y="5180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ctrTitle" idx="14"/>
          </p:nvPr>
        </p:nvSpPr>
        <p:spPr>
          <a:xfrm>
            <a:off x="8365437" y="4801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subTitle" idx="15"/>
          </p:nvPr>
        </p:nvSpPr>
        <p:spPr>
          <a:xfrm>
            <a:off x="8365437" y="5180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241723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 3">
  <p:cSld name="TITLE + FOUR COLUMNS 3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ctrTitle" idx="2"/>
          </p:nvPr>
        </p:nvSpPr>
        <p:spPr>
          <a:xfrm>
            <a:off x="1054052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subTitle" idx="1"/>
          </p:nvPr>
        </p:nvSpPr>
        <p:spPr>
          <a:xfrm>
            <a:off x="1028100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0" name="Google Shape;100;p14"/>
          <p:cNvSpPr txBox="1">
            <a:spLocks noGrp="1"/>
          </p:cNvSpPr>
          <p:nvPr>
            <p:ph type="ctrTitle" idx="3"/>
          </p:nvPr>
        </p:nvSpPr>
        <p:spPr>
          <a:xfrm>
            <a:off x="3630528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subTitle" idx="4"/>
          </p:nvPr>
        </p:nvSpPr>
        <p:spPr>
          <a:xfrm>
            <a:off x="3604576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2" name="Google Shape;102;p14"/>
          <p:cNvSpPr txBox="1">
            <a:spLocks noGrp="1"/>
          </p:cNvSpPr>
          <p:nvPr>
            <p:ph type="ctrTitle" idx="5"/>
          </p:nvPr>
        </p:nvSpPr>
        <p:spPr>
          <a:xfrm>
            <a:off x="6206989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3" name="Google Shape;103;p14"/>
          <p:cNvSpPr txBox="1">
            <a:spLocks noGrp="1"/>
          </p:cNvSpPr>
          <p:nvPr>
            <p:ph type="subTitle" idx="6"/>
          </p:nvPr>
        </p:nvSpPr>
        <p:spPr>
          <a:xfrm>
            <a:off x="6181037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4" name="Google Shape;104;p14"/>
          <p:cNvSpPr txBox="1">
            <a:spLocks noGrp="1"/>
          </p:cNvSpPr>
          <p:nvPr>
            <p:ph type="ctrTitle" idx="7"/>
          </p:nvPr>
        </p:nvSpPr>
        <p:spPr>
          <a:xfrm>
            <a:off x="8783456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5" name="Google Shape;105;p14"/>
          <p:cNvSpPr txBox="1">
            <a:spLocks noGrp="1"/>
          </p:cNvSpPr>
          <p:nvPr>
            <p:ph type="subTitle" idx="8"/>
          </p:nvPr>
        </p:nvSpPr>
        <p:spPr>
          <a:xfrm>
            <a:off x="8757504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051699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 + TWO COLUMN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8" name="Google Shape;108;p15"/>
          <p:cNvSpPr txBox="1">
            <a:spLocks noGrp="1"/>
          </p:cNvSpPr>
          <p:nvPr>
            <p:ph type="ctrTitle" idx="2"/>
          </p:nvPr>
        </p:nvSpPr>
        <p:spPr>
          <a:xfrm>
            <a:off x="991005" y="2214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subTitle" idx="1"/>
          </p:nvPr>
        </p:nvSpPr>
        <p:spPr>
          <a:xfrm>
            <a:off x="960000" y="2592933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ctrTitle" idx="3"/>
          </p:nvPr>
        </p:nvSpPr>
        <p:spPr>
          <a:xfrm>
            <a:off x="991012" y="39238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4"/>
          </p:nvPr>
        </p:nvSpPr>
        <p:spPr>
          <a:xfrm>
            <a:off x="960007" y="4302367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40678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 2">
  <p:cSld name="TITLE + TWO COLUMNS 2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4" name="Google Shape;114;p16"/>
          <p:cNvSpPr txBox="1">
            <a:spLocks noGrp="1"/>
          </p:cNvSpPr>
          <p:nvPr>
            <p:ph type="ctrTitle" idx="2"/>
          </p:nvPr>
        </p:nvSpPr>
        <p:spPr>
          <a:xfrm>
            <a:off x="6575555" y="45115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5" name="Google Shape;115;p16"/>
          <p:cNvSpPr txBox="1">
            <a:spLocks noGrp="1"/>
          </p:cNvSpPr>
          <p:nvPr>
            <p:ph type="subTitle" idx="1"/>
          </p:nvPr>
        </p:nvSpPr>
        <p:spPr>
          <a:xfrm>
            <a:off x="6544551" y="4890133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6"/>
          <p:cNvSpPr txBox="1">
            <a:spLocks noGrp="1"/>
          </p:cNvSpPr>
          <p:nvPr>
            <p:ph type="ctrTitle" idx="3"/>
          </p:nvPr>
        </p:nvSpPr>
        <p:spPr>
          <a:xfrm>
            <a:off x="2803661" y="45115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7" name="Google Shape;117;p16"/>
          <p:cNvSpPr txBox="1">
            <a:spLocks noGrp="1"/>
          </p:cNvSpPr>
          <p:nvPr>
            <p:ph type="subTitle" idx="4"/>
          </p:nvPr>
        </p:nvSpPr>
        <p:spPr>
          <a:xfrm>
            <a:off x="2772657" y="4890133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70711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6941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AND CREDITS">
  <p:cSld name="THANKS AND CREDIT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subTitle" idx="1"/>
          </p:nvPr>
        </p:nvSpPr>
        <p:spPr>
          <a:xfrm>
            <a:off x="5965933" y="2482367"/>
            <a:ext cx="4155600" cy="22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21" name="Google Shape;121;p17"/>
          <p:cNvSpPr txBox="1"/>
          <p:nvPr/>
        </p:nvSpPr>
        <p:spPr>
          <a:xfrm>
            <a:off x="6797633" y="4488000"/>
            <a:ext cx="3324000" cy="23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CREDITS: This presentation template was created by 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Oxygen"/>
                <a:ea typeface="Oxygen"/>
                <a:cs typeface="Oxygen"/>
                <a:sym typeface="Oxygen"/>
                <a:hlinkClick r:id="rId2"/>
              </a:rPr>
              <a:t>Slidesgo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"/>
                <a:ea typeface="Oxygen"/>
                <a:cs typeface="Oxygen"/>
                <a:sym typeface="Oxygen"/>
              </a:rPr>
              <a:t>,</a:t>
            </a: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 including icons by 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Oxygen"/>
                <a:ea typeface="Oxygen"/>
                <a:cs typeface="Oxygen"/>
                <a:sym typeface="Oxygen"/>
                <a:hlinkClick r:id="rId3"/>
              </a:rPr>
              <a:t>Flaticon</a:t>
            </a: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, and infographics &amp; images by 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Oxygen"/>
                <a:ea typeface="Oxygen"/>
                <a:cs typeface="Oxygen"/>
                <a:sym typeface="Oxygen"/>
                <a:hlinkClick r:id="rId4"/>
              </a:rPr>
              <a:t>Freepik</a:t>
            </a: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. </a:t>
            </a:r>
            <a:endParaRPr kumimoji="0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 Light"/>
              <a:ea typeface="Oxygen Light"/>
              <a:cs typeface="Oxygen Light"/>
              <a:sym typeface="Oxygen Light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"/>
                <a:ea typeface="Oxygen"/>
                <a:cs typeface="Oxygen"/>
                <a:sym typeface="Oxygen"/>
              </a:rPr>
              <a:t>Please keep this slide for attribution.</a:t>
            </a:r>
            <a:endParaRPr kumimoji="0" sz="1067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"/>
              <a:ea typeface="Oxygen"/>
              <a:cs typeface="Oxygen"/>
              <a:sym typeface="Oxygen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 Light"/>
              <a:ea typeface="Oxygen Light"/>
              <a:cs typeface="Oxygen Light"/>
              <a:sym typeface="Oxygen Light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 Light"/>
              <a:ea typeface="Oxygen Light"/>
              <a:cs typeface="Oxygen Light"/>
              <a:sym typeface="Oxygen Light"/>
            </a:endParaRPr>
          </a:p>
        </p:txBody>
      </p:sp>
    </p:spTree>
    <p:extLst>
      <p:ext uri="{BB962C8B-B14F-4D97-AF65-F5344CB8AC3E}">
        <p14:creationId xmlns:p14="http://schemas.microsoft.com/office/powerpoint/2010/main" val="1561882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 2">
  <p:cSld name="TITLE + BULLET POINTS 2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1"/>
          </p:nvPr>
        </p:nvSpPr>
        <p:spPr>
          <a:xfrm>
            <a:off x="960000" y="1841433"/>
            <a:ext cx="4411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  <p:sp>
        <p:nvSpPr>
          <p:cNvPr id="125" name="Google Shape;125;p18"/>
          <p:cNvSpPr txBox="1">
            <a:spLocks noGrp="1"/>
          </p:cNvSpPr>
          <p:nvPr>
            <p:ph type="body" idx="2"/>
          </p:nvPr>
        </p:nvSpPr>
        <p:spPr>
          <a:xfrm>
            <a:off x="5879700" y="1841433"/>
            <a:ext cx="4411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73207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 type="blank">
  <p:cSld name="BACKGROUND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07025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 SLIDE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524436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45370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9224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22955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8075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904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4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4839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7936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7887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63940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93669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700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26633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75400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83595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40114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8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747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2414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9138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41110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05760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45742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02001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22224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57598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27922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35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4348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311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06252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05914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78803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73985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99497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05080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91498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4128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22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5" Type="http://schemas.openxmlformats.org/officeDocument/2006/relationships/slideLayout" Target="../slideLayouts/slideLayout112.xml"/><Relationship Id="rId10" Type="http://schemas.openxmlformats.org/officeDocument/2006/relationships/theme" Target="../theme/theme10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4.xml"/><Relationship Id="rId3" Type="http://schemas.openxmlformats.org/officeDocument/2006/relationships/slideLayout" Target="../slideLayouts/slideLayout119.xml"/><Relationship Id="rId7" Type="http://schemas.openxmlformats.org/officeDocument/2006/relationships/slideLayout" Target="../slideLayouts/slideLayout123.xml"/><Relationship Id="rId2" Type="http://schemas.openxmlformats.org/officeDocument/2006/relationships/slideLayout" Target="../slideLayouts/slideLayout118.xml"/><Relationship Id="rId1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22.xml"/><Relationship Id="rId11" Type="http://schemas.openxmlformats.org/officeDocument/2006/relationships/theme" Target="../theme/theme11.xml"/><Relationship Id="rId5" Type="http://schemas.openxmlformats.org/officeDocument/2006/relationships/slideLayout" Target="../slideLayouts/slideLayout121.xml"/><Relationship Id="rId10" Type="http://schemas.openxmlformats.org/officeDocument/2006/relationships/slideLayout" Target="../slideLayouts/slideLayout126.xml"/><Relationship Id="rId4" Type="http://schemas.openxmlformats.org/officeDocument/2006/relationships/slideLayout" Target="../slideLayouts/slideLayout120.xml"/><Relationship Id="rId9" Type="http://schemas.openxmlformats.org/officeDocument/2006/relationships/slideLayout" Target="../slideLayouts/slideLayout12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slideLayout" Target="../slideLayouts/slideLayout6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slideLayout" Target="../slideLayouts/slideLayout61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4.xml"/><Relationship Id="rId19" Type="http://schemas.openxmlformats.org/officeDocument/2006/relationships/slideLayout" Target="../slideLayouts/slideLayout63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74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60177832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87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1184357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1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772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10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bril Fatface"/>
              <a:buNone/>
              <a:defRPr sz="2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xygen Light"/>
              <a:buChar char="●"/>
              <a:defRPr sz="1800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○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■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●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○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■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●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○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xygen Light"/>
              <a:buChar char="■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228484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  <p:sldLayoutId id="2147483836" r:id="rId18"/>
    <p:sldLayoutId id="2147483837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64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24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54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35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30712" y="1384349"/>
            <a:ext cx="80870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4400" b="1" dirty="0">
                <a:solidFill>
                  <a:srgbClr val="002060"/>
                </a:solidFill>
                <a:latin typeface="Sylfaen" panose="010A0502050306030303" pitchFamily="18" charset="0"/>
              </a:rPr>
              <a:t>ჯანდაცვის </a:t>
            </a:r>
            <a:r>
              <a:rPr lang="ka-GE" sz="4400" b="1" dirty="0" smtClean="0">
                <a:solidFill>
                  <a:srgbClr val="002060"/>
                </a:solidFill>
                <a:latin typeface="Sylfaen" panose="010A0502050306030303" pitchFamily="18" charset="0"/>
              </a:rPr>
              <a:t>დაფინანსების</a:t>
            </a:r>
            <a:r>
              <a:rPr lang="en-US" sz="4400" b="1" dirty="0" smtClean="0">
                <a:solidFill>
                  <a:srgbClr val="002060"/>
                </a:solidFill>
                <a:latin typeface="Sylfaen" panose="010A0502050306030303" pitchFamily="18" charset="0"/>
              </a:rPr>
              <a:t> </a:t>
            </a:r>
            <a:r>
              <a:rPr lang="ka-GE" sz="4400" b="1" dirty="0" smtClean="0">
                <a:solidFill>
                  <a:srgbClr val="002060"/>
                </a:solidFill>
                <a:latin typeface="Sylfaen" panose="010A0502050306030303" pitchFamily="18" charset="0"/>
              </a:rPr>
              <a:t>სისტემის </a:t>
            </a:r>
            <a:r>
              <a:rPr lang="ka-GE" sz="4400" b="1" dirty="0">
                <a:solidFill>
                  <a:srgbClr val="002060"/>
                </a:solidFill>
                <a:latin typeface="Sylfaen" panose="010A0502050306030303" pitchFamily="18" charset="0"/>
              </a:rPr>
              <a:t>რეფორმის კონცეფცია </a:t>
            </a:r>
            <a:endParaRPr lang="en-US" sz="4400" b="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26069" y="3919599"/>
            <a:ext cx="16962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rgbClr val="002060"/>
                </a:solidFill>
                <a:latin typeface="Sylfaen" panose="010A0502050306030303" pitchFamily="18" charset="0"/>
              </a:rPr>
              <a:t>იანვარი 2020</a:t>
            </a:r>
            <a:endParaRPr lang="hu-HU" sz="2000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63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-1" y="14432"/>
            <a:ext cx="8611737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66" y="226920"/>
            <a:ext cx="7977968" cy="75828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ინიციატივა (3)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24" y="1692632"/>
            <a:ext cx="11233178" cy="5564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5) კანონი დაადგენს მოთხოვნებს/შერჩევის კრიტერიუმებს იმ სადაზღვევო კომპანიების მიმართ, რომლებიც შეიძლება ჩაერთონ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პროგრამაში</a:t>
            </a:r>
          </a:p>
          <a:p>
            <a:pPr marL="0" indent="0" algn="ctr">
              <a:buNone/>
            </a:pPr>
            <a:endParaRPr lang="ka-GE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ka-GE" sz="2400" dirty="0"/>
          </a:p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6) მნიშვნელოვანია შეფასდეს რა ზეგავლენა ექნება ახალი ინიციატივის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ამოქმედებაზე, დამქირავებლის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მიერ ჯანდაცვის დაზღვევაზე გადახდილი თანხის საშემოსავლო გადასახადით დაბეგვრის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წესს (საგადასახადო კოდექსი) </a:t>
            </a:r>
          </a:p>
          <a:p>
            <a:pPr marL="0" indent="0" algn="ctr">
              <a:buNone/>
            </a:pPr>
            <a:r>
              <a:rPr lang="ka-GE" sz="18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ka-GE" sz="1800" i="1" dirty="0">
                <a:solidFill>
                  <a:schemeClr val="accent5">
                    <a:lumMod val="50000"/>
                  </a:schemeClr>
                </a:solidFill>
              </a:rPr>
              <a:t>მუხლი 101 ხელფასის სახით მიღებული შემოსავლები: თ) დამქირავებლის მიერ დაქირავებულისათვის სიცოცხლისა და ჯანმრთელობის დაზღვევის შემთხვევაში ან საპენსიო დაზღვევის ხელშეკრულების მიხედვით სადაზღვევო პრემიის ან სხვა თანხის გადახდისას – დამქირავებლის მიერ გადახდილი სადაზღვევო პრემიის ან სხვა თანხის მოცულობა</a:t>
            </a:r>
            <a:r>
              <a:rPr lang="ka-GE" sz="1800" dirty="0">
                <a:solidFill>
                  <a:schemeClr val="accent5">
                    <a:lumMod val="50000"/>
                  </a:schemeClr>
                </a:solidFill>
              </a:rPr>
              <a:t>;)</a:t>
            </a:r>
          </a:p>
        </p:txBody>
      </p:sp>
      <p:sp>
        <p:nvSpPr>
          <p:cNvPr id="5" name="Oval 4"/>
          <p:cNvSpPr/>
          <p:nvPr/>
        </p:nvSpPr>
        <p:spPr>
          <a:xfrm>
            <a:off x="3404704" y="2752926"/>
            <a:ext cx="5745707" cy="15985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Google Shape;8200;p47"/>
          <p:cNvGrpSpPr/>
          <p:nvPr/>
        </p:nvGrpSpPr>
        <p:grpSpPr>
          <a:xfrm>
            <a:off x="11423178" y="164823"/>
            <a:ext cx="517320" cy="580467"/>
            <a:chOff x="-3462150" y="2046625"/>
            <a:chExt cx="224500" cy="291450"/>
          </a:xfrm>
        </p:grpSpPr>
        <p:sp>
          <p:nvSpPr>
            <p:cNvPr id="10" name="Google Shape;8201;p47"/>
            <p:cNvSpPr/>
            <p:nvPr/>
          </p:nvSpPr>
          <p:spPr>
            <a:xfrm>
              <a:off x="-3425125" y="2253000"/>
              <a:ext cx="51225" cy="50425"/>
            </a:xfrm>
            <a:custGeom>
              <a:avLst/>
              <a:gdLst/>
              <a:ahLst/>
              <a:cxnLst/>
              <a:rect l="l" t="t" r="r" b="b"/>
              <a:pathLst>
                <a:path w="2049" h="2017" extrusionOk="0">
                  <a:moveTo>
                    <a:pt x="1009" y="662"/>
                  </a:moveTo>
                  <a:cubicBezTo>
                    <a:pt x="1198" y="662"/>
                    <a:pt x="1355" y="819"/>
                    <a:pt x="1355" y="1008"/>
                  </a:cubicBezTo>
                  <a:cubicBezTo>
                    <a:pt x="1355" y="1197"/>
                    <a:pt x="1166" y="1355"/>
                    <a:pt x="1009" y="1355"/>
                  </a:cubicBezTo>
                  <a:cubicBezTo>
                    <a:pt x="820" y="1355"/>
                    <a:pt x="662" y="1197"/>
                    <a:pt x="662" y="1008"/>
                  </a:cubicBezTo>
                  <a:cubicBezTo>
                    <a:pt x="662" y="819"/>
                    <a:pt x="820" y="662"/>
                    <a:pt x="1009" y="662"/>
                  </a:cubicBezTo>
                  <a:close/>
                  <a:moveTo>
                    <a:pt x="1009" y="0"/>
                  </a:moveTo>
                  <a:cubicBezTo>
                    <a:pt x="473" y="0"/>
                    <a:pt x="0" y="441"/>
                    <a:pt x="0" y="1008"/>
                  </a:cubicBezTo>
                  <a:cubicBezTo>
                    <a:pt x="0" y="1575"/>
                    <a:pt x="473" y="2016"/>
                    <a:pt x="1009" y="2016"/>
                  </a:cubicBezTo>
                  <a:cubicBezTo>
                    <a:pt x="1576" y="2016"/>
                    <a:pt x="2048" y="1575"/>
                    <a:pt x="2048" y="1008"/>
                  </a:cubicBezTo>
                  <a:cubicBezTo>
                    <a:pt x="2048" y="441"/>
                    <a:pt x="1576" y="0"/>
                    <a:pt x="1009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8202;p47"/>
            <p:cNvSpPr/>
            <p:nvPr/>
          </p:nvSpPr>
          <p:spPr>
            <a:xfrm>
              <a:off x="-3425125" y="2116725"/>
              <a:ext cx="51225" cy="49650"/>
            </a:xfrm>
            <a:custGeom>
              <a:avLst/>
              <a:gdLst/>
              <a:ahLst/>
              <a:cxnLst/>
              <a:rect l="l" t="t" r="r" b="b"/>
              <a:pathLst>
                <a:path w="2049" h="1986" extrusionOk="0">
                  <a:moveTo>
                    <a:pt x="343" y="1"/>
                  </a:moveTo>
                  <a:cubicBezTo>
                    <a:pt x="252" y="1"/>
                    <a:pt x="158" y="32"/>
                    <a:pt x="95" y="95"/>
                  </a:cubicBezTo>
                  <a:cubicBezTo>
                    <a:pt x="0" y="190"/>
                    <a:pt x="0" y="442"/>
                    <a:pt x="95" y="536"/>
                  </a:cubicBezTo>
                  <a:lnTo>
                    <a:pt x="536" y="977"/>
                  </a:lnTo>
                  <a:lnTo>
                    <a:pt x="95" y="1418"/>
                  </a:lnTo>
                  <a:cubicBezTo>
                    <a:pt x="0" y="1544"/>
                    <a:pt x="0" y="1765"/>
                    <a:pt x="95" y="1891"/>
                  </a:cubicBezTo>
                  <a:cubicBezTo>
                    <a:pt x="158" y="1954"/>
                    <a:pt x="252" y="1986"/>
                    <a:pt x="343" y="1986"/>
                  </a:cubicBezTo>
                  <a:cubicBezTo>
                    <a:pt x="434" y="1986"/>
                    <a:pt x="520" y="1954"/>
                    <a:pt x="568" y="1891"/>
                  </a:cubicBezTo>
                  <a:lnTo>
                    <a:pt x="1009" y="1450"/>
                  </a:lnTo>
                  <a:lnTo>
                    <a:pt x="1450" y="1891"/>
                  </a:lnTo>
                  <a:cubicBezTo>
                    <a:pt x="1513" y="1954"/>
                    <a:pt x="1599" y="1986"/>
                    <a:pt x="1686" y="1986"/>
                  </a:cubicBezTo>
                  <a:cubicBezTo>
                    <a:pt x="1773" y="1986"/>
                    <a:pt x="1859" y="1954"/>
                    <a:pt x="1922" y="1891"/>
                  </a:cubicBezTo>
                  <a:cubicBezTo>
                    <a:pt x="2048" y="1765"/>
                    <a:pt x="2048" y="1544"/>
                    <a:pt x="1922" y="1418"/>
                  </a:cubicBezTo>
                  <a:lnTo>
                    <a:pt x="1481" y="977"/>
                  </a:lnTo>
                  <a:lnTo>
                    <a:pt x="1922" y="536"/>
                  </a:lnTo>
                  <a:cubicBezTo>
                    <a:pt x="2048" y="442"/>
                    <a:pt x="2048" y="190"/>
                    <a:pt x="1922" y="95"/>
                  </a:cubicBezTo>
                  <a:cubicBezTo>
                    <a:pt x="1859" y="32"/>
                    <a:pt x="1773" y="1"/>
                    <a:pt x="1686" y="1"/>
                  </a:cubicBezTo>
                  <a:cubicBezTo>
                    <a:pt x="1599" y="1"/>
                    <a:pt x="1513" y="32"/>
                    <a:pt x="1450" y="95"/>
                  </a:cubicBezTo>
                  <a:lnTo>
                    <a:pt x="1009" y="505"/>
                  </a:lnTo>
                  <a:lnTo>
                    <a:pt x="568" y="95"/>
                  </a:lnTo>
                  <a:cubicBezTo>
                    <a:pt x="520" y="32"/>
                    <a:pt x="434" y="1"/>
                    <a:pt x="343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8203;p47"/>
            <p:cNvSpPr/>
            <p:nvPr/>
          </p:nvSpPr>
          <p:spPr>
            <a:xfrm>
              <a:off x="-3425125" y="2185250"/>
              <a:ext cx="51225" cy="49650"/>
            </a:xfrm>
            <a:custGeom>
              <a:avLst/>
              <a:gdLst/>
              <a:ahLst/>
              <a:cxnLst/>
              <a:rect l="l" t="t" r="r" b="b"/>
              <a:pathLst>
                <a:path w="2049" h="1986" extrusionOk="0">
                  <a:moveTo>
                    <a:pt x="343" y="1"/>
                  </a:moveTo>
                  <a:cubicBezTo>
                    <a:pt x="252" y="1"/>
                    <a:pt x="158" y="32"/>
                    <a:pt x="95" y="95"/>
                  </a:cubicBezTo>
                  <a:cubicBezTo>
                    <a:pt x="0" y="221"/>
                    <a:pt x="0" y="442"/>
                    <a:pt x="95" y="568"/>
                  </a:cubicBezTo>
                  <a:lnTo>
                    <a:pt x="536" y="1009"/>
                  </a:lnTo>
                  <a:lnTo>
                    <a:pt x="95" y="1418"/>
                  </a:lnTo>
                  <a:cubicBezTo>
                    <a:pt x="0" y="1544"/>
                    <a:pt x="0" y="1796"/>
                    <a:pt x="95" y="1891"/>
                  </a:cubicBezTo>
                  <a:cubicBezTo>
                    <a:pt x="158" y="1954"/>
                    <a:pt x="252" y="1985"/>
                    <a:pt x="343" y="1985"/>
                  </a:cubicBezTo>
                  <a:cubicBezTo>
                    <a:pt x="434" y="1985"/>
                    <a:pt x="520" y="1954"/>
                    <a:pt x="568" y="1891"/>
                  </a:cubicBezTo>
                  <a:lnTo>
                    <a:pt x="1009" y="1481"/>
                  </a:lnTo>
                  <a:lnTo>
                    <a:pt x="1450" y="1891"/>
                  </a:lnTo>
                  <a:cubicBezTo>
                    <a:pt x="1513" y="1954"/>
                    <a:pt x="1599" y="1985"/>
                    <a:pt x="1686" y="1985"/>
                  </a:cubicBezTo>
                  <a:cubicBezTo>
                    <a:pt x="1773" y="1985"/>
                    <a:pt x="1859" y="1954"/>
                    <a:pt x="1922" y="1891"/>
                  </a:cubicBezTo>
                  <a:cubicBezTo>
                    <a:pt x="2048" y="1796"/>
                    <a:pt x="2048" y="1544"/>
                    <a:pt x="1922" y="1418"/>
                  </a:cubicBezTo>
                  <a:lnTo>
                    <a:pt x="1481" y="1009"/>
                  </a:lnTo>
                  <a:lnTo>
                    <a:pt x="1922" y="568"/>
                  </a:lnTo>
                  <a:cubicBezTo>
                    <a:pt x="2048" y="410"/>
                    <a:pt x="2048" y="221"/>
                    <a:pt x="1922" y="95"/>
                  </a:cubicBezTo>
                  <a:cubicBezTo>
                    <a:pt x="1859" y="32"/>
                    <a:pt x="1773" y="1"/>
                    <a:pt x="1686" y="1"/>
                  </a:cubicBezTo>
                  <a:cubicBezTo>
                    <a:pt x="1599" y="1"/>
                    <a:pt x="1513" y="32"/>
                    <a:pt x="1450" y="95"/>
                  </a:cubicBezTo>
                  <a:lnTo>
                    <a:pt x="1009" y="536"/>
                  </a:lnTo>
                  <a:lnTo>
                    <a:pt x="568" y="95"/>
                  </a:lnTo>
                  <a:cubicBezTo>
                    <a:pt x="520" y="32"/>
                    <a:pt x="434" y="1"/>
                    <a:pt x="343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8204;p47"/>
            <p:cNvSpPr/>
            <p:nvPr/>
          </p:nvSpPr>
          <p:spPr>
            <a:xfrm>
              <a:off x="-3462150" y="2046625"/>
              <a:ext cx="224500" cy="291450"/>
            </a:xfrm>
            <a:custGeom>
              <a:avLst/>
              <a:gdLst/>
              <a:ahLst/>
              <a:cxnLst/>
              <a:rect l="l" t="t" r="r" b="b"/>
              <a:pathLst>
                <a:path w="8980" h="11658" extrusionOk="0">
                  <a:moveTo>
                    <a:pt x="5924" y="694"/>
                  </a:moveTo>
                  <a:cubicBezTo>
                    <a:pt x="6113" y="694"/>
                    <a:pt x="6270" y="851"/>
                    <a:pt x="6270" y="1040"/>
                  </a:cubicBezTo>
                  <a:cubicBezTo>
                    <a:pt x="6270" y="1229"/>
                    <a:pt x="6113" y="1387"/>
                    <a:pt x="5924" y="1387"/>
                  </a:cubicBezTo>
                  <a:lnTo>
                    <a:pt x="3151" y="1387"/>
                  </a:lnTo>
                  <a:cubicBezTo>
                    <a:pt x="2962" y="1387"/>
                    <a:pt x="2805" y="1229"/>
                    <a:pt x="2805" y="1040"/>
                  </a:cubicBezTo>
                  <a:cubicBezTo>
                    <a:pt x="2805" y="851"/>
                    <a:pt x="2962" y="694"/>
                    <a:pt x="3151" y="694"/>
                  </a:cubicBezTo>
                  <a:close/>
                  <a:moveTo>
                    <a:pt x="8034" y="1356"/>
                  </a:moveTo>
                  <a:cubicBezTo>
                    <a:pt x="8255" y="1356"/>
                    <a:pt x="8413" y="1513"/>
                    <a:pt x="8413" y="1702"/>
                  </a:cubicBezTo>
                  <a:lnTo>
                    <a:pt x="8413" y="10649"/>
                  </a:lnTo>
                  <a:lnTo>
                    <a:pt x="8287" y="10649"/>
                  </a:lnTo>
                  <a:cubicBezTo>
                    <a:pt x="8287" y="10838"/>
                    <a:pt x="8129" y="10996"/>
                    <a:pt x="7940" y="10996"/>
                  </a:cubicBezTo>
                  <a:lnTo>
                    <a:pt x="1103" y="10996"/>
                  </a:lnTo>
                  <a:cubicBezTo>
                    <a:pt x="914" y="10996"/>
                    <a:pt x="757" y="10838"/>
                    <a:pt x="757" y="10649"/>
                  </a:cubicBezTo>
                  <a:lnTo>
                    <a:pt x="757" y="1702"/>
                  </a:lnTo>
                  <a:cubicBezTo>
                    <a:pt x="757" y="1513"/>
                    <a:pt x="914" y="1356"/>
                    <a:pt x="1103" y="1356"/>
                  </a:cubicBezTo>
                  <a:lnTo>
                    <a:pt x="2206" y="1356"/>
                  </a:lnTo>
                  <a:cubicBezTo>
                    <a:pt x="2364" y="1734"/>
                    <a:pt x="2742" y="2017"/>
                    <a:pt x="3214" y="2017"/>
                  </a:cubicBezTo>
                  <a:lnTo>
                    <a:pt x="5955" y="2017"/>
                  </a:lnTo>
                  <a:cubicBezTo>
                    <a:pt x="6396" y="2017"/>
                    <a:pt x="6774" y="1734"/>
                    <a:pt x="6932" y="1356"/>
                  </a:cubicBezTo>
                  <a:close/>
                  <a:moveTo>
                    <a:pt x="3120" y="1"/>
                  </a:moveTo>
                  <a:cubicBezTo>
                    <a:pt x="2679" y="1"/>
                    <a:pt x="2301" y="284"/>
                    <a:pt x="2143" y="694"/>
                  </a:cubicBezTo>
                  <a:lnTo>
                    <a:pt x="1040" y="694"/>
                  </a:lnTo>
                  <a:cubicBezTo>
                    <a:pt x="473" y="694"/>
                    <a:pt x="1" y="1166"/>
                    <a:pt x="1" y="1702"/>
                  </a:cubicBezTo>
                  <a:lnTo>
                    <a:pt x="1" y="10649"/>
                  </a:lnTo>
                  <a:cubicBezTo>
                    <a:pt x="1" y="11185"/>
                    <a:pt x="473" y="11658"/>
                    <a:pt x="1040" y="11658"/>
                  </a:cubicBezTo>
                  <a:lnTo>
                    <a:pt x="7877" y="11658"/>
                  </a:lnTo>
                  <a:cubicBezTo>
                    <a:pt x="8444" y="11658"/>
                    <a:pt x="8917" y="11185"/>
                    <a:pt x="8917" y="10649"/>
                  </a:cubicBezTo>
                  <a:lnTo>
                    <a:pt x="8917" y="1702"/>
                  </a:lnTo>
                  <a:cubicBezTo>
                    <a:pt x="8980" y="1166"/>
                    <a:pt x="8507" y="694"/>
                    <a:pt x="7971" y="694"/>
                  </a:cubicBezTo>
                  <a:lnTo>
                    <a:pt x="6869" y="694"/>
                  </a:lnTo>
                  <a:cubicBezTo>
                    <a:pt x="6711" y="284"/>
                    <a:pt x="6365" y="1"/>
                    <a:pt x="5892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8205;p47"/>
            <p:cNvSpPr/>
            <p:nvPr/>
          </p:nvSpPr>
          <p:spPr>
            <a:xfrm>
              <a:off x="-3358175" y="2133275"/>
              <a:ext cx="86650" cy="18125"/>
            </a:xfrm>
            <a:custGeom>
              <a:avLst/>
              <a:gdLst/>
              <a:ahLst/>
              <a:cxnLst/>
              <a:rect l="l" t="t" r="r" b="b"/>
              <a:pathLst>
                <a:path w="3466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78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3088" y="725"/>
                  </a:lnTo>
                  <a:cubicBezTo>
                    <a:pt x="3308" y="725"/>
                    <a:pt x="3466" y="567"/>
                    <a:pt x="3466" y="378"/>
                  </a:cubicBezTo>
                  <a:cubicBezTo>
                    <a:pt x="3466" y="158"/>
                    <a:pt x="3308" y="0"/>
                    <a:pt x="3088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8206;p47"/>
            <p:cNvSpPr/>
            <p:nvPr/>
          </p:nvSpPr>
          <p:spPr>
            <a:xfrm>
              <a:off x="-3358175" y="2201800"/>
              <a:ext cx="86650" cy="17350"/>
            </a:xfrm>
            <a:custGeom>
              <a:avLst/>
              <a:gdLst/>
              <a:ahLst/>
              <a:cxnLst/>
              <a:rect l="l" t="t" r="r" b="b"/>
              <a:pathLst>
                <a:path w="3466" h="694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36"/>
                    <a:pt x="158" y="693"/>
                    <a:pt x="347" y="693"/>
                  </a:cubicBezTo>
                  <a:lnTo>
                    <a:pt x="3088" y="693"/>
                  </a:lnTo>
                  <a:cubicBezTo>
                    <a:pt x="3308" y="693"/>
                    <a:pt x="3466" y="536"/>
                    <a:pt x="3466" y="347"/>
                  </a:cubicBezTo>
                  <a:cubicBezTo>
                    <a:pt x="3466" y="158"/>
                    <a:pt x="3308" y="0"/>
                    <a:pt x="3088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8207;p47"/>
            <p:cNvSpPr/>
            <p:nvPr/>
          </p:nvSpPr>
          <p:spPr>
            <a:xfrm>
              <a:off x="-3358175" y="2270325"/>
              <a:ext cx="86650" cy="18125"/>
            </a:xfrm>
            <a:custGeom>
              <a:avLst/>
              <a:gdLst/>
              <a:ahLst/>
              <a:cxnLst/>
              <a:rect l="l" t="t" r="r" b="b"/>
              <a:pathLst>
                <a:path w="3466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3088" y="725"/>
                  </a:lnTo>
                  <a:cubicBezTo>
                    <a:pt x="3308" y="725"/>
                    <a:pt x="3466" y="567"/>
                    <a:pt x="3466" y="347"/>
                  </a:cubicBezTo>
                  <a:cubicBezTo>
                    <a:pt x="3466" y="158"/>
                    <a:pt x="3308" y="0"/>
                    <a:pt x="3088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7" name="Oval 16"/>
          <p:cNvSpPr/>
          <p:nvPr/>
        </p:nvSpPr>
        <p:spPr>
          <a:xfrm rot="10800000" flipV="1">
            <a:off x="11245752" y="0"/>
            <a:ext cx="902901" cy="914402"/>
          </a:xfrm>
          <a:prstGeom prst="ellipse">
            <a:avLst/>
          </a:prstGeom>
          <a:noFill/>
          <a:ln w="76200" cap="flat" cmpd="sng" algn="ctr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 smtClean="0">
              <a:solidFill>
                <a:srgbClr val="000000"/>
              </a:solidFill>
              <a:latin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33738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reeform 69"/>
          <p:cNvSpPr/>
          <p:nvPr/>
        </p:nvSpPr>
        <p:spPr>
          <a:xfrm rot="10800000" flipH="1" flipV="1">
            <a:off x="39847" y="19152"/>
            <a:ext cx="4183624" cy="1342146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6">
              <a:lumMod val="75000"/>
              <a:alpha val="7882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135" name="Title 134"/>
          <p:cNvSpPr>
            <a:spLocks noGrp="1"/>
          </p:cNvSpPr>
          <p:nvPr>
            <p:ph type="title"/>
          </p:nvPr>
        </p:nvSpPr>
        <p:spPr>
          <a:xfrm>
            <a:off x="-176983" y="647453"/>
            <a:ext cx="2957491" cy="144952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200" b="1" dirty="0">
                <a:solidFill>
                  <a:schemeClr val="bg1"/>
                </a:solidFill>
              </a:rPr>
              <a:t>კანონით </a:t>
            </a:r>
            <a:br>
              <a:rPr lang="ka-GE" sz="2200" b="1" dirty="0">
                <a:solidFill>
                  <a:schemeClr val="bg1"/>
                </a:solidFill>
              </a:rPr>
            </a:br>
            <a:r>
              <a:rPr lang="ka-GE" sz="2200" b="1" dirty="0">
                <a:solidFill>
                  <a:schemeClr val="bg1"/>
                </a:solidFill>
              </a:rPr>
              <a:t>განსაზღვრული </a:t>
            </a:r>
            <a:br>
              <a:rPr lang="ka-GE" sz="2200" b="1" dirty="0">
                <a:solidFill>
                  <a:schemeClr val="bg1"/>
                </a:solidFill>
              </a:rPr>
            </a:br>
            <a:r>
              <a:rPr lang="ka-GE" sz="2200" b="1" dirty="0">
                <a:solidFill>
                  <a:schemeClr val="bg1"/>
                </a:solidFill>
              </a:rPr>
              <a:t>დაზღვევა</a:t>
            </a:r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endParaRPr lang="en-US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D028F057-090E-4C97-A47E-CE15BE4D5459}"/>
              </a:ext>
            </a:extLst>
          </p:cNvPr>
          <p:cNvSpPr/>
          <p:nvPr/>
        </p:nvSpPr>
        <p:spPr>
          <a:xfrm>
            <a:off x="138811" y="4190978"/>
            <a:ext cx="4162567" cy="1323439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/>
            <a:r>
              <a:rPr lang="ka-GE" sz="2000" dirty="0" smtClean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დასაქმებული </a:t>
            </a:r>
            <a:r>
              <a:rPr lang="ka-GE" sz="2000" dirty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მოქალაქე საკუთარი </a:t>
            </a:r>
            <a:r>
              <a:rPr lang="ka-GE" sz="2000" dirty="0" smtClean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ჯანმრთელობის </a:t>
            </a:r>
            <a:r>
              <a:rPr lang="ka-GE" sz="2000" dirty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საჭიროებებზე </a:t>
            </a:r>
            <a:r>
              <a:rPr lang="ka-GE" sz="2000" dirty="0" smtClean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ინაწილებს </a:t>
            </a:r>
            <a:r>
              <a:rPr lang="ka-GE" sz="2000" dirty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პასუხისმგებლობას სახელმწიფოსთან</a:t>
            </a:r>
            <a:endParaRPr lang="en-IN" sz="2000" dirty="0">
              <a:solidFill>
                <a:srgbClr val="4472C4">
                  <a:lumMod val="75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9195BB9B-D6C8-4F4E-8409-E970EEC8C63B}"/>
              </a:ext>
            </a:extLst>
          </p:cNvPr>
          <p:cNvSpPr/>
          <p:nvPr/>
        </p:nvSpPr>
        <p:spPr>
          <a:xfrm>
            <a:off x="3432098" y="1899955"/>
            <a:ext cx="5232822" cy="1323439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/>
            <a:r>
              <a:rPr lang="ka-GE" sz="2000" dirty="0">
                <a:solidFill>
                  <a:srgbClr val="339966"/>
                </a:solidFill>
                <a:latin typeface="Sylfaen" panose="010A0502050306030303" pitchFamily="18" charset="0"/>
              </a:rPr>
              <a:t>  დასაქმებული პირი იწყებს ყოველთვიური შენატანის განხორციელებას, რომელიც აკუმულირდება კანონით დადგენილ სადაზღვევო სისტემაში/სქემაში</a:t>
            </a:r>
            <a:endParaRPr lang="en-IN" sz="2000" dirty="0">
              <a:solidFill>
                <a:srgbClr val="33996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6B412945-F4B1-4068-8543-1FA72466A4EE}"/>
              </a:ext>
            </a:extLst>
          </p:cNvPr>
          <p:cNvSpPr/>
          <p:nvPr/>
        </p:nvSpPr>
        <p:spPr>
          <a:xfrm>
            <a:off x="7916325" y="3584577"/>
            <a:ext cx="3779806" cy="2554545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/>
            <a:r>
              <a:rPr lang="ka-GE" sz="2000" dirty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სადაზღვევო კომპანია ახორციელებს პროცესის </a:t>
            </a:r>
            <a:r>
              <a:rPr lang="ka-GE" sz="2000" dirty="0" smtClean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მართვას</a:t>
            </a:r>
          </a:p>
          <a:p>
            <a:pPr algn="ctr" defTabSz="914240"/>
            <a:endParaRPr lang="en-IN" sz="2000" dirty="0">
              <a:solidFill>
                <a:schemeClr val="accent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defTabSz="914240"/>
            <a:r>
              <a:rPr lang="ka-GE" sz="2000" dirty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სადაზღვევო კომპანიებს </a:t>
            </a:r>
            <a:r>
              <a:rPr lang="ka-GE" sz="2000" dirty="0" smtClean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სერვისების </a:t>
            </a:r>
            <a:r>
              <a:rPr lang="ka-GE" sz="2000" dirty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პაკეტები, ტარიფები და ვალდებულებები განესაზღვრებათ </a:t>
            </a:r>
            <a:r>
              <a:rPr lang="ka-GE" sz="2000" dirty="0" smtClean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კანონით</a:t>
            </a:r>
            <a:endParaRPr lang="ka-GE" sz="2000" dirty="0">
              <a:solidFill>
                <a:schemeClr val="accent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89396" y="3223394"/>
            <a:ext cx="3326911" cy="2610021"/>
            <a:chOff x="3160717" y="2452465"/>
            <a:chExt cx="4823847" cy="3991835"/>
          </a:xfrm>
        </p:grpSpPr>
        <p:sp>
          <p:nvSpPr>
            <p:cNvPr id="205" name="Freeform 204">
              <a:extLst>
                <a:ext uri="{FF2B5EF4-FFF2-40B4-BE49-F238E27FC236}">
                  <a16:creationId xmlns:a16="http://schemas.microsoft.com/office/drawing/2014/main" id="{34B0FC44-1533-4C04-8E3B-F4DEA7651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3471" y="5105326"/>
              <a:ext cx="2715908" cy="1215068"/>
            </a:xfrm>
            <a:custGeom>
              <a:avLst/>
              <a:gdLst>
                <a:gd name="T0" fmla="*/ 799 w 2528"/>
                <a:gd name="T1" fmla="*/ 0 h 1131"/>
                <a:gd name="T2" fmla="*/ 826 w 2528"/>
                <a:gd name="T3" fmla="*/ 12 h 1131"/>
                <a:gd name="T4" fmla="*/ 859 w 2528"/>
                <a:gd name="T5" fmla="*/ 74 h 1131"/>
                <a:gd name="T6" fmla="*/ 921 w 2528"/>
                <a:gd name="T7" fmla="*/ 162 h 1131"/>
                <a:gd name="T8" fmla="*/ 1002 w 2528"/>
                <a:gd name="T9" fmla="*/ 233 h 1131"/>
                <a:gd name="T10" fmla="*/ 1098 w 2528"/>
                <a:gd name="T11" fmla="*/ 284 h 1131"/>
                <a:gd name="T12" fmla="*/ 1206 w 2528"/>
                <a:gd name="T13" fmla="*/ 311 h 1131"/>
                <a:gd name="T14" fmla="*/ 1321 w 2528"/>
                <a:gd name="T15" fmla="*/ 311 h 1131"/>
                <a:gd name="T16" fmla="*/ 1429 w 2528"/>
                <a:gd name="T17" fmla="*/ 284 h 1131"/>
                <a:gd name="T18" fmla="*/ 1525 w 2528"/>
                <a:gd name="T19" fmla="*/ 233 h 1131"/>
                <a:gd name="T20" fmla="*/ 1606 w 2528"/>
                <a:gd name="T21" fmla="*/ 162 h 1131"/>
                <a:gd name="T22" fmla="*/ 1670 w 2528"/>
                <a:gd name="T23" fmla="*/ 74 h 1131"/>
                <a:gd name="T24" fmla="*/ 1701 w 2528"/>
                <a:gd name="T25" fmla="*/ 12 h 1131"/>
                <a:gd name="T26" fmla="*/ 1729 w 2528"/>
                <a:gd name="T27" fmla="*/ 0 h 1131"/>
                <a:gd name="T28" fmla="*/ 2502 w 2528"/>
                <a:gd name="T29" fmla="*/ 3 h 1131"/>
                <a:gd name="T30" fmla="*/ 2522 w 2528"/>
                <a:gd name="T31" fmla="*/ 20 h 1131"/>
                <a:gd name="T32" fmla="*/ 2528 w 2528"/>
                <a:gd name="T33" fmla="*/ 46 h 1131"/>
                <a:gd name="T34" fmla="*/ 2487 w 2528"/>
                <a:gd name="T35" fmla="*/ 226 h 1131"/>
                <a:gd name="T36" fmla="*/ 2422 w 2528"/>
                <a:gd name="T37" fmla="*/ 394 h 1131"/>
                <a:gd name="T38" fmla="*/ 2335 w 2528"/>
                <a:gd name="T39" fmla="*/ 552 h 1131"/>
                <a:gd name="T40" fmla="*/ 2227 w 2528"/>
                <a:gd name="T41" fmla="*/ 694 h 1131"/>
                <a:gd name="T42" fmla="*/ 2101 w 2528"/>
                <a:gd name="T43" fmla="*/ 819 h 1131"/>
                <a:gd name="T44" fmla="*/ 1958 w 2528"/>
                <a:gd name="T45" fmla="*/ 926 h 1131"/>
                <a:gd name="T46" fmla="*/ 1802 w 2528"/>
                <a:gd name="T47" fmla="*/ 1013 h 1131"/>
                <a:gd name="T48" fmla="*/ 1632 w 2528"/>
                <a:gd name="T49" fmla="*/ 1077 h 1131"/>
                <a:gd name="T50" fmla="*/ 1453 w 2528"/>
                <a:gd name="T51" fmla="*/ 1117 h 1131"/>
                <a:gd name="T52" fmla="*/ 1264 w 2528"/>
                <a:gd name="T53" fmla="*/ 1131 h 1131"/>
                <a:gd name="T54" fmla="*/ 1076 w 2528"/>
                <a:gd name="T55" fmla="*/ 1117 h 1131"/>
                <a:gd name="T56" fmla="*/ 896 w 2528"/>
                <a:gd name="T57" fmla="*/ 1077 h 1131"/>
                <a:gd name="T58" fmla="*/ 727 w 2528"/>
                <a:gd name="T59" fmla="*/ 1013 h 1131"/>
                <a:gd name="T60" fmla="*/ 570 w 2528"/>
                <a:gd name="T61" fmla="*/ 926 h 1131"/>
                <a:gd name="T62" fmla="*/ 428 w 2528"/>
                <a:gd name="T63" fmla="*/ 819 h 1131"/>
                <a:gd name="T64" fmla="*/ 301 w 2528"/>
                <a:gd name="T65" fmla="*/ 694 h 1131"/>
                <a:gd name="T66" fmla="*/ 193 w 2528"/>
                <a:gd name="T67" fmla="*/ 552 h 1131"/>
                <a:gd name="T68" fmla="*/ 106 w 2528"/>
                <a:gd name="T69" fmla="*/ 394 h 1131"/>
                <a:gd name="T70" fmla="*/ 41 w 2528"/>
                <a:gd name="T71" fmla="*/ 226 h 1131"/>
                <a:gd name="T72" fmla="*/ 0 w 2528"/>
                <a:gd name="T73" fmla="*/ 46 h 1131"/>
                <a:gd name="T74" fmla="*/ 5 w 2528"/>
                <a:gd name="T75" fmla="*/ 20 h 1131"/>
                <a:gd name="T76" fmla="*/ 25 w 2528"/>
                <a:gd name="T77" fmla="*/ 3 h 1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528" h="1131">
                  <a:moveTo>
                    <a:pt x="40" y="0"/>
                  </a:moveTo>
                  <a:lnTo>
                    <a:pt x="799" y="0"/>
                  </a:lnTo>
                  <a:lnTo>
                    <a:pt x="815" y="4"/>
                  </a:lnTo>
                  <a:lnTo>
                    <a:pt x="826" y="12"/>
                  </a:lnTo>
                  <a:lnTo>
                    <a:pt x="836" y="25"/>
                  </a:lnTo>
                  <a:lnTo>
                    <a:pt x="859" y="74"/>
                  </a:lnTo>
                  <a:lnTo>
                    <a:pt x="887" y="120"/>
                  </a:lnTo>
                  <a:lnTo>
                    <a:pt x="921" y="162"/>
                  </a:lnTo>
                  <a:lnTo>
                    <a:pt x="960" y="200"/>
                  </a:lnTo>
                  <a:lnTo>
                    <a:pt x="1002" y="233"/>
                  </a:lnTo>
                  <a:lnTo>
                    <a:pt x="1049" y="261"/>
                  </a:lnTo>
                  <a:lnTo>
                    <a:pt x="1098" y="284"/>
                  </a:lnTo>
                  <a:lnTo>
                    <a:pt x="1151" y="301"/>
                  </a:lnTo>
                  <a:lnTo>
                    <a:pt x="1206" y="311"/>
                  </a:lnTo>
                  <a:lnTo>
                    <a:pt x="1264" y="315"/>
                  </a:lnTo>
                  <a:lnTo>
                    <a:pt x="1321" y="311"/>
                  </a:lnTo>
                  <a:lnTo>
                    <a:pt x="1376" y="301"/>
                  </a:lnTo>
                  <a:lnTo>
                    <a:pt x="1429" y="284"/>
                  </a:lnTo>
                  <a:lnTo>
                    <a:pt x="1478" y="261"/>
                  </a:lnTo>
                  <a:lnTo>
                    <a:pt x="1525" y="233"/>
                  </a:lnTo>
                  <a:lnTo>
                    <a:pt x="1568" y="200"/>
                  </a:lnTo>
                  <a:lnTo>
                    <a:pt x="1606" y="162"/>
                  </a:lnTo>
                  <a:lnTo>
                    <a:pt x="1640" y="120"/>
                  </a:lnTo>
                  <a:lnTo>
                    <a:pt x="1670" y="74"/>
                  </a:lnTo>
                  <a:lnTo>
                    <a:pt x="1693" y="25"/>
                  </a:lnTo>
                  <a:lnTo>
                    <a:pt x="1701" y="12"/>
                  </a:lnTo>
                  <a:lnTo>
                    <a:pt x="1714" y="4"/>
                  </a:lnTo>
                  <a:lnTo>
                    <a:pt x="1729" y="0"/>
                  </a:lnTo>
                  <a:lnTo>
                    <a:pt x="2489" y="0"/>
                  </a:lnTo>
                  <a:lnTo>
                    <a:pt x="2502" y="3"/>
                  </a:lnTo>
                  <a:lnTo>
                    <a:pt x="2514" y="10"/>
                  </a:lnTo>
                  <a:lnTo>
                    <a:pt x="2522" y="20"/>
                  </a:lnTo>
                  <a:lnTo>
                    <a:pt x="2528" y="32"/>
                  </a:lnTo>
                  <a:lnTo>
                    <a:pt x="2528" y="46"/>
                  </a:lnTo>
                  <a:lnTo>
                    <a:pt x="2510" y="138"/>
                  </a:lnTo>
                  <a:lnTo>
                    <a:pt x="2487" y="226"/>
                  </a:lnTo>
                  <a:lnTo>
                    <a:pt x="2458" y="311"/>
                  </a:lnTo>
                  <a:lnTo>
                    <a:pt x="2422" y="394"/>
                  </a:lnTo>
                  <a:lnTo>
                    <a:pt x="2381" y="474"/>
                  </a:lnTo>
                  <a:lnTo>
                    <a:pt x="2335" y="552"/>
                  </a:lnTo>
                  <a:lnTo>
                    <a:pt x="2283" y="624"/>
                  </a:lnTo>
                  <a:lnTo>
                    <a:pt x="2227" y="694"/>
                  </a:lnTo>
                  <a:lnTo>
                    <a:pt x="2166" y="758"/>
                  </a:lnTo>
                  <a:lnTo>
                    <a:pt x="2101" y="819"/>
                  </a:lnTo>
                  <a:lnTo>
                    <a:pt x="2032" y="874"/>
                  </a:lnTo>
                  <a:lnTo>
                    <a:pt x="1958" y="926"/>
                  </a:lnTo>
                  <a:lnTo>
                    <a:pt x="1882" y="972"/>
                  </a:lnTo>
                  <a:lnTo>
                    <a:pt x="1802" y="1013"/>
                  </a:lnTo>
                  <a:lnTo>
                    <a:pt x="1719" y="1048"/>
                  </a:lnTo>
                  <a:lnTo>
                    <a:pt x="1632" y="1077"/>
                  </a:lnTo>
                  <a:lnTo>
                    <a:pt x="1544" y="1101"/>
                  </a:lnTo>
                  <a:lnTo>
                    <a:pt x="1453" y="1117"/>
                  </a:lnTo>
                  <a:lnTo>
                    <a:pt x="1359" y="1127"/>
                  </a:lnTo>
                  <a:lnTo>
                    <a:pt x="1264" y="1131"/>
                  </a:lnTo>
                  <a:lnTo>
                    <a:pt x="1169" y="1127"/>
                  </a:lnTo>
                  <a:lnTo>
                    <a:pt x="1076" y="1117"/>
                  </a:lnTo>
                  <a:lnTo>
                    <a:pt x="985" y="1101"/>
                  </a:lnTo>
                  <a:lnTo>
                    <a:pt x="896" y="1077"/>
                  </a:lnTo>
                  <a:lnTo>
                    <a:pt x="810" y="1048"/>
                  </a:lnTo>
                  <a:lnTo>
                    <a:pt x="727" y="1013"/>
                  </a:lnTo>
                  <a:lnTo>
                    <a:pt x="646" y="972"/>
                  </a:lnTo>
                  <a:lnTo>
                    <a:pt x="570" y="926"/>
                  </a:lnTo>
                  <a:lnTo>
                    <a:pt x="497" y="874"/>
                  </a:lnTo>
                  <a:lnTo>
                    <a:pt x="428" y="819"/>
                  </a:lnTo>
                  <a:lnTo>
                    <a:pt x="362" y="758"/>
                  </a:lnTo>
                  <a:lnTo>
                    <a:pt x="301" y="694"/>
                  </a:lnTo>
                  <a:lnTo>
                    <a:pt x="245" y="624"/>
                  </a:lnTo>
                  <a:lnTo>
                    <a:pt x="193" y="552"/>
                  </a:lnTo>
                  <a:lnTo>
                    <a:pt x="147" y="474"/>
                  </a:lnTo>
                  <a:lnTo>
                    <a:pt x="106" y="394"/>
                  </a:lnTo>
                  <a:lnTo>
                    <a:pt x="71" y="311"/>
                  </a:lnTo>
                  <a:lnTo>
                    <a:pt x="41" y="226"/>
                  </a:lnTo>
                  <a:lnTo>
                    <a:pt x="17" y="138"/>
                  </a:lnTo>
                  <a:lnTo>
                    <a:pt x="0" y="46"/>
                  </a:lnTo>
                  <a:lnTo>
                    <a:pt x="1" y="32"/>
                  </a:lnTo>
                  <a:lnTo>
                    <a:pt x="5" y="20"/>
                  </a:lnTo>
                  <a:lnTo>
                    <a:pt x="14" y="10"/>
                  </a:lnTo>
                  <a:lnTo>
                    <a:pt x="25" y="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28575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06" name="Freeform 205">
              <a:extLst>
                <a:ext uri="{FF2B5EF4-FFF2-40B4-BE49-F238E27FC236}">
                  <a16:creationId xmlns:a16="http://schemas.microsoft.com/office/drawing/2014/main" id="{DB789751-8A66-4028-BC1E-254A9D7CA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3115" y="3590505"/>
              <a:ext cx="668234" cy="900289"/>
            </a:xfrm>
            <a:custGeom>
              <a:avLst/>
              <a:gdLst>
                <a:gd name="T0" fmla="*/ 569 w 622"/>
                <a:gd name="T1" fmla="*/ 0 h 838"/>
                <a:gd name="T2" fmla="*/ 586 w 622"/>
                <a:gd name="T3" fmla="*/ 0 h 838"/>
                <a:gd name="T4" fmla="*/ 600 w 622"/>
                <a:gd name="T5" fmla="*/ 5 h 838"/>
                <a:gd name="T6" fmla="*/ 610 w 622"/>
                <a:gd name="T7" fmla="*/ 15 h 838"/>
                <a:gd name="T8" fmla="*/ 618 w 622"/>
                <a:gd name="T9" fmla="*/ 28 h 838"/>
                <a:gd name="T10" fmla="*/ 621 w 622"/>
                <a:gd name="T11" fmla="*/ 44 h 838"/>
                <a:gd name="T12" fmla="*/ 622 w 622"/>
                <a:gd name="T13" fmla="*/ 794 h 838"/>
                <a:gd name="T14" fmla="*/ 620 w 622"/>
                <a:gd name="T15" fmla="*/ 806 h 838"/>
                <a:gd name="T16" fmla="*/ 614 w 622"/>
                <a:gd name="T17" fmla="*/ 818 h 838"/>
                <a:gd name="T18" fmla="*/ 605 w 622"/>
                <a:gd name="T19" fmla="*/ 828 h 838"/>
                <a:gd name="T20" fmla="*/ 594 w 622"/>
                <a:gd name="T21" fmla="*/ 835 h 838"/>
                <a:gd name="T22" fmla="*/ 594 w 622"/>
                <a:gd name="T23" fmla="*/ 835 h 838"/>
                <a:gd name="T24" fmla="*/ 581 w 622"/>
                <a:gd name="T25" fmla="*/ 838 h 838"/>
                <a:gd name="T26" fmla="*/ 568 w 622"/>
                <a:gd name="T27" fmla="*/ 838 h 838"/>
                <a:gd name="T28" fmla="*/ 555 w 622"/>
                <a:gd name="T29" fmla="*/ 832 h 838"/>
                <a:gd name="T30" fmla="*/ 544 w 622"/>
                <a:gd name="T31" fmla="*/ 825 h 838"/>
                <a:gd name="T32" fmla="*/ 13 w 622"/>
                <a:gd name="T33" fmla="*/ 296 h 838"/>
                <a:gd name="T34" fmla="*/ 4 w 622"/>
                <a:gd name="T35" fmla="*/ 283 h 838"/>
                <a:gd name="T36" fmla="*/ 0 w 622"/>
                <a:gd name="T37" fmla="*/ 268 h 838"/>
                <a:gd name="T38" fmla="*/ 2 w 622"/>
                <a:gd name="T39" fmla="*/ 253 h 838"/>
                <a:gd name="T40" fmla="*/ 7 w 622"/>
                <a:gd name="T41" fmla="*/ 240 h 838"/>
                <a:gd name="T42" fmla="*/ 19 w 622"/>
                <a:gd name="T43" fmla="*/ 228 h 838"/>
                <a:gd name="T44" fmla="*/ 88 w 622"/>
                <a:gd name="T45" fmla="*/ 180 h 838"/>
                <a:gd name="T46" fmla="*/ 162 w 622"/>
                <a:gd name="T47" fmla="*/ 138 h 838"/>
                <a:gd name="T48" fmla="*/ 238 w 622"/>
                <a:gd name="T49" fmla="*/ 99 h 838"/>
                <a:gd name="T50" fmla="*/ 317 w 622"/>
                <a:gd name="T51" fmla="*/ 66 h 838"/>
                <a:gd name="T52" fmla="*/ 399 w 622"/>
                <a:gd name="T53" fmla="*/ 38 h 838"/>
                <a:gd name="T54" fmla="*/ 482 w 622"/>
                <a:gd name="T55" fmla="*/ 16 h 838"/>
                <a:gd name="T56" fmla="*/ 569 w 622"/>
                <a:gd name="T57" fmla="*/ 0 h 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2" h="838">
                  <a:moveTo>
                    <a:pt x="569" y="0"/>
                  </a:moveTo>
                  <a:lnTo>
                    <a:pt x="586" y="0"/>
                  </a:lnTo>
                  <a:lnTo>
                    <a:pt x="600" y="5"/>
                  </a:lnTo>
                  <a:lnTo>
                    <a:pt x="610" y="15"/>
                  </a:lnTo>
                  <a:lnTo>
                    <a:pt x="618" y="28"/>
                  </a:lnTo>
                  <a:lnTo>
                    <a:pt x="621" y="44"/>
                  </a:lnTo>
                  <a:lnTo>
                    <a:pt x="622" y="794"/>
                  </a:lnTo>
                  <a:lnTo>
                    <a:pt x="620" y="806"/>
                  </a:lnTo>
                  <a:lnTo>
                    <a:pt x="614" y="818"/>
                  </a:lnTo>
                  <a:lnTo>
                    <a:pt x="605" y="828"/>
                  </a:lnTo>
                  <a:lnTo>
                    <a:pt x="594" y="835"/>
                  </a:lnTo>
                  <a:lnTo>
                    <a:pt x="594" y="835"/>
                  </a:lnTo>
                  <a:lnTo>
                    <a:pt x="581" y="838"/>
                  </a:lnTo>
                  <a:lnTo>
                    <a:pt x="568" y="838"/>
                  </a:lnTo>
                  <a:lnTo>
                    <a:pt x="555" y="832"/>
                  </a:lnTo>
                  <a:lnTo>
                    <a:pt x="544" y="825"/>
                  </a:lnTo>
                  <a:lnTo>
                    <a:pt x="13" y="296"/>
                  </a:lnTo>
                  <a:lnTo>
                    <a:pt x="4" y="283"/>
                  </a:lnTo>
                  <a:lnTo>
                    <a:pt x="0" y="268"/>
                  </a:lnTo>
                  <a:lnTo>
                    <a:pt x="2" y="253"/>
                  </a:lnTo>
                  <a:lnTo>
                    <a:pt x="7" y="240"/>
                  </a:lnTo>
                  <a:lnTo>
                    <a:pt x="19" y="228"/>
                  </a:lnTo>
                  <a:lnTo>
                    <a:pt x="88" y="180"/>
                  </a:lnTo>
                  <a:lnTo>
                    <a:pt x="162" y="138"/>
                  </a:lnTo>
                  <a:lnTo>
                    <a:pt x="238" y="99"/>
                  </a:lnTo>
                  <a:lnTo>
                    <a:pt x="317" y="66"/>
                  </a:lnTo>
                  <a:lnTo>
                    <a:pt x="399" y="38"/>
                  </a:lnTo>
                  <a:lnTo>
                    <a:pt x="482" y="16"/>
                  </a:lnTo>
                  <a:lnTo>
                    <a:pt x="569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28575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07" name="Freeform 206">
              <a:extLst>
                <a:ext uri="{FF2B5EF4-FFF2-40B4-BE49-F238E27FC236}">
                  <a16:creationId xmlns:a16="http://schemas.microsoft.com/office/drawing/2014/main" id="{456E98F5-11AC-4138-AAE1-3AF43FAD84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558" y="4120147"/>
              <a:ext cx="901363" cy="666085"/>
            </a:xfrm>
            <a:custGeom>
              <a:avLst/>
              <a:gdLst>
                <a:gd name="T0" fmla="*/ 267 w 839"/>
                <a:gd name="T1" fmla="*/ 0 h 620"/>
                <a:gd name="T2" fmla="*/ 281 w 839"/>
                <a:gd name="T3" fmla="*/ 5 h 620"/>
                <a:gd name="T4" fmla="*/ 294 w 839"/>
                <a:gd name="T5" fmla="*/ 13 h 620"/>
                <a:gd name="T6" fmla="*/ 827 w 839"/>
                <a:gd name="T7" fmla="*/ 544 h 620"/>
                <a:gd name="T8" fmla="*/ 834 w 839"/>
                <a:gd name="T9" fmla="*/ 555 h 620"/>
                <a:gd name="T10" fmla="*/ 838 w 839"/>
                <a:gd name="T11" fmla="*/ 567 h 620"/>
                <a:gd name="T12" fmla="*/ 839 w 839"/>
                <a:gd name="T13" fmla="*/ 580 h 620"/>
                <a:gd name="T14" fmla="*/ 836 w 839"/>
                <a:gd name="T15" fmla="*/ 593 h 620"/>
                <a:gd name="T16" fmla="*/ 836 w 839"/>
                <a:gd name="T17" fmla="*/ 593 h 620"/>
                <a:gd name="T18" fmla="*/ 829 w 839"/>
                <a:gd name="T19" fmla="*/ 604 h 620"/>
                <a:gd name="T20" fmla="*/ 820 w 839"/>
                <a:gd name="T21" fmla="*/ 613 h 620"/>
                <a:gd name="T22" fmla="*/ 808 w 839"/>
                <a:gd name="T23" fmla="*/ 618 h 620"/>
                <a:gd name="T24" fmla="*/ 795 w 839"/>
                <a:gd name="T25" fmla="*/ 620 h 620"/>
                <a:gd name="T26" fmla="*/ 43 w 839"/>
                <a:gd name="T27" fmla="*/ 620 h 620"/>
                <a:gd name="T28" fmla="*/ 28 w 839"/>
                <a:gd name="T29" fmla="*/ 617 h 620"/>
                <a:gd name="T30" fmla="*/ 15 w 839"/>
                <a:gd name="T31" fmla="*/ 610 h 620"/>
                <a:gd name="T32" fmla="*/ 6 w 839"/>
                <a:gd name="T33" fmla="*/ 598 h 620"/>
                <a:gd name="T34" fmla="*/ 0 w 839"/>
                <a:gd name="T35" fmla="*/ 584 h 620"/>
                <a:gd name="T36" fmla="*/ 0 w 839"/>
                <a:gd name="T37" fmla="*/ 569 h 620"/>
                <a:gd name="T38" fmla="*/ 16 w 839"/>
                <a:gd name="T39" fmla="*/ 482 h 620"/>
                <a:gd name="T40" fmla="*/ 39 w 839"/>
                <a:gd name="T41" fmla="*/ 399 h 620"/>
                <a:gd name="T42" fmla="*/ 67 w 839"/>
                <a:gd name="T43" fmla="*/ 317 h 620"/>
                <a:gd name="T44" fmla="*/ 99 w 839"/>
                <a:gd name="T45" fmla="*/ 238 h 620"/>
                <a:gd name="T46" fmla="*/ 137 w 839"/>
                <a:gd name="T47" fmla="*/ 162 h 620"/>
                <a:gd name="T48" fmla="*/ 180 w 839"/>
                <a:gd name="T49" fmla="*/ 89 h 620"/>
                <a:gd name="T50" fmla="*/ 227 w 839"/>
                <a:gd name="T51" fmla="*/ 19 h 620"/>
                <a:gd name="T52" fmla="*/ 239 w 839"/>
                <a:gd name="T53" fmla="*/ 9 h 620"/>
                <a:gd name="T54" fmla="*/ 252 w 839"/>
                <a:gd name="T55" fmla="*/ 1 h 620"/>
                <a:gd name="T56" fmla="*/ 267 w 839"/>
                <a:gd name="T57" fmla="*/ 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39" h="620">
                  <a:moveTo>
                    <a:pt x="267" y="0"/>
                  </a:moveTo>
                  <a:lnTo>
                    <a:pt x="281" y="5"/>
                  </a:lnTo>
                  <a:lnTo>
                    <a:pt x="294" y="13"/>
                  </a:lnTo>
                  <a:lnTo>
                    <a:pt x="827" y="544"/>
                  </a:lnTo>
                  <a:lnTo>
                    <a:pt x="834" y="555"/>
                  </a:lnTo>
                  <a:lnTo>
                    <a:pt x="838" y="567"/>
                  </a:lnTo>
                  <a:lnTo>
                    <a:pt x="839" y="580"/>
                  </a:lnTo>
                  <a:lnTo>
                    <a:pt x="836" y="593"/>
                  </a:lnTo>
                  <a:lnTo>
                    <a:pt x="836" y="593"/>
                  </a:lnTo>
                  <a:lnTo>
                    <a:pt x="829" y="604"/>
                  </a:lnTo>
                  <a:lnTo>
                    <a:pt x="820" y="613"/>
                  </a:lnTo>
                  <a:lnTo>
                    <a:pt x="808" y="618"/>
                  </a:lnTo>
                  <a:lnTo>
                    <a:pt x="795" y="620"/>
                  </a:lnTo>
                  <a:lnTo>
                    <a:pt x="43" y="620"/>
                  </a:lnTo>
                  <a:lnTo>
                    <a:pt x="28" y="617"/>
                  </a:lnTo>
                  <a:lnTo>
                    <a:pt x="15" y="610"/>
                  </a:lnTo>
                  <a:lnTo>
                    <a:pt x="6" y="598"/>
                  </a:lnTo>
                  <a:lnTo>
                    <a:pt x="0" y="584"/>
                  </a:lnTo>
                  <a:lnTo>
                    <a:pt x="0" y="569"/>
                  </a:lnTo>
                  <a:lnTo>
                    <a:pt x="16" y="482"/>
                  </a:lnTo>
                  <a:lnTo>
                    <a:pt x="39" y="399"/>
                  </a:lnTo>
                  <a:lnTo>
                    <a:pt x="67" y="317"/>
                  </a:lnTo>
                  <a:lnTo>
                    <a:pt x="99" y="238"/>
                  </a:lnTo>
                  <a:lnTo>
                    <a:pt x="137" y="162"/>
                  </a:lnTo>
                  <a:lnTo>
                    <a:pt x="180" y="89"/>
                  </a:lnTo>
                  <a:lnTo>
                    <a:pt x="227" y="19"/>
                  </a:lnTo>
                  <a:lnTo>
                    <a:pt x="239" y="9"/>
                  </a:lnTo>
                  <a:lnTo>
                    <a:pt x="252" y="1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28575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08" name="Freeform 207">
              <a:extLst>
                <a:ext uri="{FF2B5EF4-FFF2-40B4-BE49-F238E27FC236}">
                  <a16:creationId xmlns:a16="http://schemas.microsoft.com/office/drawing/2014/main" id="{0D3FBC48-482F-48C3-8A98-582B3568A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36947" y="4120147"/>
              <a:ext cx="901363" cy="666085"/>
            </a:xfrm>
            <a:custGeom>
              <a:avLst/>
              <a:gdLst>
                <a:gd name="T0" fmla="*/ 571 w 839"/>
                <a:gd name="T1" fmla="*/ 0 h 620"/>
                <a:gd name="T2" fmla="*/ 587 w 839"/>
                <a:gd name="T3" fmla="*/ 1 h 620"/>
                <a:gd name="T4" fmla="*/ 600 w 839"/>
                <a:gd name="T5" fmla="*/ 7 h 620"/>
                <a:gd name="T6" fmla="*/ 611 w 839"/>
                <a:gd name="T7" fmla="*/ 19 h 620"/>
                <a:gd name="T8" fmla="*/ 659 w 839"/>
                <a:gd name="T9" fmla="*/ 88 h 620"/>
                <a:gd name="T10" fmla="*/ 702 w 839"/>
                <a:gd name="T11" fmla="*/ 162 h 620"/>
                <a:gd name="T12" fmla="*/ 739 w 839"/>
                <a:gd name="T13" fmla="*/ 238 h 620"/>
                <a:gd name="T14" fmla="*/ 772 w 839"/>
                <a:gd name="T15" fmla="*/ 317 h 620"/>
                <a:gd name="T16" fmla="*/ 800 w 839"/>
                <a:gd name="T17" fmla="*/ 399 h 620"/>
                <a:gd name="T18" fmla="*/ 822 w 839"/>
                <a:gd name="T19" fmla="*/ 482 h 620"/>
                <a:gd name="T20" fmla="*/ 839 w 839"/>
                <a:gd name="T21" fmla="*/ 569 h 620"/>
                <a:gd name="T22" fmla="*/ 839 w 839"/>
                <a:gd name="T23" fmla="*/ 584 h 620"/>
                <a:gd name="T24" fmla="*/ 833 w 839"/>
                <a:gd name="T25" fmla="*/ 598 h 620"/>
                <a:gd name="T26" fmla="*/ 824 w 839"/>
                <a:gd name="T27" fmla="*/ 610 h 620"/>
                <a:gd name="T28" fmla="*/ 811 w 839"/>
                <a:gd name="T29" fmla="*/ 617 h 620"/>
                <a:gd name="T30" fmla="*/ 795 w 839"/>
                <a:gd name="T31" fmla="*/ 620 h 620"/>
                <a:gd name="T32" fmla="*/ 44 w 839"/>
                <a:gd name="T33" fmla="*/ 620 h 620"/>
                <a:gd name="T34" fmla="*/ 31 w 839"/>
                <a:gd name="T35" fmla="*/ 618 h 620"/>
                <a:gd name="T36" fmla="*/ 19 w 839"/>
                <a:gd name="T37" fmla="*/ 613 h 620"/>
                <a:gd name="T38" fmla="*/ 10 w 839"/>
                <a:gd name="T39" fmla="*/ 604 h 620"/>
                <a:gd name="T40" fmla="*/ 4 w 839"/>
                <a:gd name="T41" fmla="*/ 593 h 620"/>
                <a:gd name="T42" fmla="*/ 3 w 839"/>
                <a:gd name="T43" fmla="*/ 591 h 620"/>
                <a:gd name="T44" fmla="*/ 0 w 839"/>
                <a:gd name="T45" fmla="*/ 580 h 620"/>
                <a:gd name="T46" fmla="*/ 0 w 839"/>
                <a:gd name="T47" fmla="*/ 567 h 620"/>
                <a:gd name="T48" fmla="*/ 5 w 839"/>
                <a:gd name="T49" fmla="*/ 554 h 620"/>
                <a:gd name="T50" fmla="*/ 12 w 839"/>
                <a:gd name="T51" fmla="*/ 543 h 620"/>
                <a:gd name="T52" fmla="*/ 545 w 839"/>
                <a:gd name="T53" fmla="*/ 13 h 620"/>
                <a:gd name="T54" fmla="*/ 557 w 839"/>
                <a:gd name="T55" fmla="*/ 4 h 620"/>
                <a:gd name="T56" fmla="*/ 571 w 839"/>
                <a:gd name="T57" fmla="*/ 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39" h="620">
                  <a:moveTo>
                    <a:pt x="571" y="0"/>
                  </a:moveTo>
                  <a:lnTo>
                    <a:pt x="587" y="1"/>
                  </a:lnTo>
                  <a:lnTo>
                    <a:pt x="600" y="7"/>
                  </a:lnTo>
                  <a:lnTo>
                    <a:pt x="611" y="19"/>
                  </a:lnTo>
                  <a:lnTo>
                    <a:pt x="659" y="88"/>
                  </a:lnTo>
                  <a:lnTo>
                    <a:pt x="702" y="162"/>
                  </a:lnTo>
                  <a:lnTo>
                    <a:pt x="739" y="238"/>
                  </a:lnTo>
                  <a:lnTo>
                    <a:pt x="772" y="317"/>
                  </a:lnTo>
                  <a:lnTo>
                    <a:pt x="800" y="399"/>
                  </a:lnTo>
                  <a:lnTo>
                    <a:pt x="822" y="482"/>
                  </a:lnTo>
                  <a:lnTo>
                    <a:pt x="839" y="569"/>
                  </a:lnTo>
                  <a:lnTo>
                    <a:pt x="839" y="584"/>
                  </a:lnTo>
                  <a:lnTo>
                    <a:pt x="833" y="598"/>
                  </a:lnTo>
                  <a:lnTo>
                    <a:pt x="824" y="610"/>
                  </a:lnTo>
                  <a:lnTo>
                    <a:pt x="811" y="617"/>
                  </a:lnTo>
                  <a:lnTo>
                    <a:pt x="795" y="620"/>
                  </a:lnTo>
                  <a:lnTo>
                    <a:pt x="44" y="620"/>
                  </a:lnTo>
                  <a:lnTo>
                    <a:pt x="31" y="618"/>
                  </a:lnTo>
                  <a:lnTo>
                    <a:pt x="19" y="613"/>
                  </a:lnTo>
                  <a:lnTo>
                    <a:pt x="10" y="604"/>
                  </a:lnTo>
                  <a:lnTo>
                    <a:pt x="4" y="593"/>
                  </a:lnTo>
                  <a:lnTo>
                    <a:pt x="3" y="591"/>
                  </a:lnTo>
                  <a:lnTo>
                    <a:pt x="0" y="580"/>
                  </a:lnTo>
                  <a:lnTo>
                    <a:pt x="0" y="567"/>
                  </a:lnTo>
                  <a:lnTo>
                    <a:pt x="5" y="554"/>
                  </a:lnTo>
                  <a:lnTo>
                    <a:pt x="12" y="543"/>
                  </a:lnTo>
                  <a:lnTo>
                    <a:pt x="545" y="13"/>
                  </a:lnTo>
                  <a:lnTo>
                    <a:pt x="557" y="4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28575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09" name="Freeform 208">
              <a:extLst>
                <a:ext uri="{FF2B5EF4-FFF2-40B4-BE49-F238E27FC236}">
                  <a16:creationId xmlns:a16="http://schemas.microsoft.com/office/drawing/2014/main" id="{C8177CB9-C35E-4EE3-97DF-DF3A9C6D4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1499" y="3588354"/>
              <a:ext cx="667160" cy="902437"/>
            </a:xfrm>
            <a:custGeom>
              <a:avLst/>
              <a:gdLst>
                <a:gd name="T0" fmla="*/ 51 w 621"/>
                <a:gd name="T1" fmla="*/ 0 h 840"/>
                <a:gd name="T2" fmla="*/ 138 w 621"/>
                <a:gd name="T3" fmla="*/ 18 h 840"/>
                <a:gd name="T4" fmla="*/ 223 w 621"/>
                <a:gd name="T5" fmla="*/ 40 h 840"/>
                <a:gd name="T6" fmla="*/ 304 w 621"/>
                <a:gd name="T7" fmla="*/ 67 h 840"/>
                <a:gd name="T8" fmla="*/ 383 w 621"/>
                <a:gd name="T9" fmla="*/ 101 h 840"/>
                <a:gd name="T10" fmla="*/ 459 w 621"/>
                <a:gd name="T11" fmla="*/ 139 h 840"/>
                <a:gd name="T12" fmla="*/ 532 w 621"/>
                <a:gd name="T13" fmla="*/ 182 h 840"/>
                <a:gd name="T14" fmla="*/ 603 w 621"/>
                <a:gd name="T15" fmla="*/ 229 h 840"/>
                <a:gd name="T16" fmla="*/ 614 w 621"/>
                <a:gd name="T17" fmla="*/ 241 h 840"/>
                <a:gd name="T18" fmla="*/ 620 w 621"/>
                <a:gd name="T19" fmla="*/ 255 h 840"/>
                <a:gd name="T20" fmla="*/ 621 w 621"/>
                <a:gd name="T21" fmla="*/ 270 h 840"/>
                <a:gd name="T22" fmla="*/ 617 w 621"/>
                <a:gd name="T23" fmla="*/ 285 h 840"/>
                <a:gd name="T24" fmla="*/ 608 w 621"/>
                <a:gd name="T25" fmla="*/ 298 h 840"/>
                <a:gd name="T26" fmla="*/ 77 w 621"/>
                <a:gd name="T27" fmla="*/ 827 h 840"/>
                <a:gd name="T28" fmla="*/ 67 w 621"/>
                <a:gd name="T29" fmla="*/ 834 h 840"/>
                <a:gd name="T30" fmla="*/ 55 w 621"/>
                <a:gd name="T31" fmla="*/ 840 h 840"/>
                <a:gd name="T32" fmla="*/ 41 w 621"/>
                <a:gd name="T33" fmla="*/ 840 h 840"/>
                <a:gd name="T34" fmla="*/ 28 w 621"/>
                <a:gd name="T35" fmla="*/ 837 h 840"/>
                <a:gd name="T36" fmla="*/ 28 w 621"/>
                <a:gd name="T37" fmla="*/ 837 h 840"/>
                <a:gd name="T38" fmla="*/ 16 w 621"/>
                <a:gd name="T39" fmla="*/ 830 h 840"/>
                <a:gd name="T40" fmla="*/ 8 w 621"/>
                <a:gd name="T41" fmla="*/ 820 h 840"/>
                <a:gd name="T42" fmla="*/ 2 w 621"/>
                <a:gd name="T43" fmla="*/ 808 h 840"/>
                <a:gd name="T44" fmla="*/ 0 w 621"/>
                <a:gd name="T45" fmla="*/ 796 h 840"/>
                <a:gd name="T46" fmla="*/ 0 w 621"/>
                <a:gd name="T47" fmla="*/ 46 h 840"/>
                <a:gd name="T48" fmla="*/ 2 w 621"/>
                <a:gd name="T49" fmla="*/ 30 h 840"/>
                <a:gd name="T50" fmla="*/ 10 w 621"/>
                <a:gd name="T51" fmla="*/ 17 h 840"/>
                <a:gd name="T52" fmla="*/ 21 w 621"/>
                <a:gd name="T53" fmla="*/ 7 h 840"/>
                <a:gd name="T54" fmla="*/ 36 w 621"/>
                <a:gd name="T55" fmla="*/ 2 h 840"/>
                <a:gd name="T56" fmla="*/ 51 w 621"/>
                <a:gd name="T57" fmla="*/ 0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1" h="840">
                  <a:moveTo>
                    <a:pt x="51" y="0"/>
                  </a:moveTo>
                  <a:lnTo>
                    <a:pt x="138" y="18"/>
                  </a:lnTo>
                  <a:lnTo>
                    <a:pt x="223" y="40"/>
                  </a:lnTo>
                  <a:lnTo>
                    <a:pt x="304" y="67"/>
                  </a:lnTo>
                  <a:lnTo>
                    <a:pt x="383" y="101"/>
                  </a:lnTo>
                  <a:lnTo>
                    <a:pt x="459" y="139"/>
                  </a:lnTo>
                  <a:lnTo>
                    <a:pt x="532" y="182"/>
                  </a:lnTo>
                  <a:lnTo>
                    <a:pt x="603" y="229"/>
                  </a:lnTo>
                  <a:lnTo>
                    <a:pt x="614" y="241"/>
                  </a:lnTo>
                  <a:lnTo>
                    <a:pt x="620" y="255"/>
                  </a:lnTo>
                  <a:lnTo>
                    <a:pt x="621" y="270"/>
                  </a:lnTo>
                  <a:lnTo>
                    <a:pt x="617" y="285"/>
                  </a:lnTo>
                  <a:lnTo>
                    <a:pt x="608" y="298"/>
                  </a:lnTo>
                  <a:lnTo>
                    <a:pt x="77" y="827"/>
                  </a:lnTo>
                  <a:lnTo>
                    <a:pt x="67" y="834"/>
                  </a:lnTo>
                  <a:lnTo>
                    <a:pt x="55" y="840"/>
                  </a:lnTo>
                  <a:lnTo>
                    <a:pt x="41" y="840"/>
                  </a:lnTo>
                  <a:lnTo>
                    <a:pt x="28" y="837"/>
                  </a:lnTo>
                  <a:lnTo>
                    <a:pt x="28" y="837"/>
                  </a:lnTo>
                  <a:lnTo>
                    <a:pt x="16" y="830"/>
                  </a:lnTo>
                  <a:lnTo>
                    <a:pt x="8" y="820"/>
                  </a:lnTo>
                  <a:lnTo>
                    <a:pt x="2" y="808"/>
                  </a:lnTo>
                  <a:lnTo>
                    <a:pt x="0" y="796"/>
                  </a:lnTo>
                  <a:lnTo>
                    <a:pt x="0" y="46"/>
                  </a:lnTo>
                  <a:lnTo>
                    <a:pt x="2" y="30"/>
                  </a:lnTo>
                  <a:lnTo>
                    <a:pt x="10" y="17"/>
                  </a:lnTo>
                  <a:lnTo>
                    <a:pt x="21" y="7"/>
                  </a:lnTo>
                  <a:lnTo>
                    <a:pt x="36" y="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28575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F517630C-AC23-465C-800A-9BDEEC9DE1D1}"/>
                </a:ext>
              </a:extLst>
            </p:cNvPr>
            <p:cNvSpPr/>
            <p:nvPr/>
          </p:nvSpPr>
          <p:spPr>
            <a:xfrm>
              <a:off x="7173889" y="4539367"/>
              <a:ext cx="810675" cy="810675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240">
                <a:defRPr/>
              </a:pPr>
              <a:endParaRPr lang="en-IN" sz="180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95BE6D30-9126-4579-91CD-2F7364EB8966}"/>
                </a:ext>
              </a:extLst>
            </p:cNvPr>
            <p:cNvSpPr/>
            <p:nvPr/>
          </p:nvSpPr>
          <p:spPr>
            <a:xfrm>
              <a:off x="3160717" y="4522765"/>
              <a:ext cx="810675" cy="810675"/>
            </a:xfrm>
            <a:prstGeom prst="ellipse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240">
                <a:defRPr/>
              </a:pPr>
              <a:endParaRPr lang="en-IN" sz="180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DD2889F-3341-4478-AD97-EAF332DCBD0A}"/>
                </a:ext>
              </a:extLst>
            </p:cNvPr>
            <p:cNvSpPr/>
            <p:nvPr/>
          </p:nvSpPr>
          <p:spPr>
            <a:xfrm>
              <a:off x="5087232" y="2452465"/>
              <a:ext cx="902036" cy="841112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240">
                <a:defRPr/>
              </a:pPr>
              <a:endParaRPr lang="en-IN" sz="180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B1F3C9BA-F492-488A-84E7-5F3CB6C0D2BC}"/>
                </a:ext>
              </a:extLst>
            </p:cNvPr>
            <p:cNvSpPr/>
            <p:nvPr/>
          </p:nvSpPr>
          <p:spPr>
            <a:xfrm>
              <a:off x="5396857" y="4755162"/>
              <a:ext cx="378409" cy="378409"/>
            </a:xfrm>
            <a:prstGeom prst="ellipse">
              <a:avLst/>
            </a:prstGeom>
            <a:solidFill>
              <a:srgbClr val="8BB74C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240">
                <a:defRPr/>
              </a:pPr>
              <a:endParaRPr lang="en-IN" sz="180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id="{3D5A9614-B837-41A1-8669-41A99EC566D0}"/>
                </a:ext>
              </a:extLst>
            </p:cNvPr>
            <p:cNvGrpSpPr/>
            <p:nvPr/>
          </p:nvGrpSpPr>
          <p:grpSpPr>
            <a:xfrm>
              <a:off x="5401109" y="4865173"/>
              <a:ext cx="642281" cy="1579127"/>
              <a:chOff x="261938" y="1273175"/>
              <a:chExt cx="1979614" cy="4867128"/>
            </a:xfrm>
          </p:grpSpPr>
          <p:sp>
            <p:nvSpPr>
              <p:cNvPr id="263" name="Freeform 262">
                <a:extLst>
                  <a:ext uri="{FF2B5EF4-FFF2-40B4-BE49-F238E27FC236}">
                    <a16:creationId xmlns:a16="http://schemas.microsoft.com/office/drawing/2014/main" id="{15734006-9A40-4DCC-8880-1E4F802B71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7876" y="4179888"/>
                <a:ext cx="1165225" cy="1501775"/>
              </a:xfrm>
              <a:custGeom>
                <a:avLst/>
                <a:gdLst>
                  <a:gd name="T0" fmla="*/ 22 w 734"/>
                  <a:gd name="T1" fmla="*/ 0 h 946"/>
                  <a:gd name="T2" fmla="*/ 734 w 734"/>
                  <a:gd name="T3" fmla="*/ 176 h 946"/>
                  <a:gd name="T4" fmla="*/ 697 w 734"/>
                  <a:gd name="T5" fmla="*/ 946 h 946"/>
                  <a:gd name="T6" fmla="*/ 0 w 734"/>
                  <a:gd name="T7" fmla="*/ 636 h 946"/>
                  <a:gd name="T8" fmla="*/ 22 w 734"/>
                  <a:gd name="T9" fmla="*/ 0 h 9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34" h="946">
                    <a:moveTo>
                      <a:pt x="22" y="0"/>
                    </a:moveTo>
                    <a:lnTo>
                      <a:pt x="734" y="176"/>
                    </a:lnTo>
                    <a:lnTo>
                      <a:pt x="697" y="946"/>
                    </a:lnTo>
                    <a:lnTo>
                      <a:pt x="0" y="636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EDDDA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51449" tIns="25724" rIns="51449" bIns="25724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240">
                  <a:defRPr/>
                </a:pPr>
                <a:endParaRPr lang="en-IN" sz="135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  <p:sp>
            <p:nvSpPr>
              <p:cNvPr id="264" name="Freeform 263">
                <a:extLst>
                  <a:ext uri="{FF2B5EF4-FFF2-40B4-BE49-F238E27FC236}">
                    <a16:creationId xmlns:a16="http://schemas.microsoft.com/office/drawing/2014/main" id="{38479DA4-7652-4410-83EC-0225281A35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938" y="2862263"/>
                <a:ext cx="663575" cy="1520825"/>
              </a:xfrm>
              <a:custGeom>
                <a:avLst/>
                <a:gdLst>
                  <a:gd name="T0" fmla="*/ 74 w 418"/>
                  <a:gd name="T1" fmla="*/ 0 h 958"/>
                  <a:gd name="T2" fmla="*/ 94 w 418"/>
                  <a:gd name="T3" fmla="*/ 0 h 958"/>
                  <a:gd name="T4" fmla="*/ 115 w 418"/>
                  <a:gd name="T5" fmla="*/ 3 h 958"/>
                  <a:gd name="T6" fmla="*/ 137 w 418"/>
                  <a:gd name="T7" fmla="*/ 7 h 958"/>
                  <a:gd name="T8" fmla="*/ 158 w 418"/>
                  <a:gd name="T9" fmla="*/ 14 h 958"/>
                  <a:gd name="T10" fmla="*/ 179 w 418"/>
                  <a:gd name="T11" fmla="*/ 24 h 958"/>
                  <a:gd name="T12" fmla="*/ 199 w 418"/>
                  <a:gd name="T13" fmla="*/ 38 h 958"/>
                  <a:gd name="T14" fmla="*/ 220 w 418"/>
                  <a:gd name="T15" fmla="*/ 55 h 958"/>
                  <a:gd name="T16" fmla="*/ 239 w 418"/>
                  <a:gd name="T17" fmla="*/ 76 h 958"/>
                  <a:gd name="T18" fmla="*/ 257 w 418"/>
                  <a:gd name="T19" fmla="*/ 103 h 958"/>
                  <a:gd name="T20" fmla="*/ 273 w 418"/>
                  <a:gd name="T21" fmla="*/ 134 h 958"/>
                  <a:gd name="T22" fmla="*/ 288 w 418"/>
                  <a:gd name="T23" fmla="*/ 170 h 958"/>
                  <a:gd name="T24" fmla="*/ 301 w 418"/>
                  <a:gd name="T25" fmla="*/ 212 h 958"/>
                  <a:gd name="T26" fmla="*/ 410 w 418"/>
                  <a:gd name="T27" fmla="*/ 631 h 958"/>
                  <a:gd name="T28" fmla="*/ 413 w 418"/>
                  <a:gd name="T29" fmla="*/ 649 h 958"/>
                  <a:gd name="T30" fmla="*/ 415 w 418"/>
                  <a:gd name="T31" fmla="*/ 670 h 958"/>
                  <a:gd name="T32" fmla="*/ 417 w 418"/>
                  <a:gd name="T33" fmla="*/ 694 h 958"/>
                  <a:gd name="T34" fmla="*/ 418 w 418"/>
                  <a:gd name="T35" fmla="*/ 721 h 958"/>
                  <a:gd name="T36" fmla="*/ 418 w 418"/>
                  <a:gd name="T37" fmla="*/ 749 h 958"/>
                  <a:gd name="T38" fmla="*/ 417 w 418"/>
                  <a:gd name="T39" fmla="*/ 777 h 958"/>
                  <a:gd name="T40" fmla="*/ 415 w 418"/>
                  <a:gd name="T41" fmla="*/ 806 h 958"/>
                  <a:gd name="T42" fmla="*/ 412 w 418"/>
                  <a:gd name="T43" fmla="*/ 834 h 958"/>
                  <a:gd name="T44" fmla="*/ 406 w 418"/>
                  <a:gd name="T45" fmla="*/ 861 h 958"/>
                  <a:gd name="T46" fmla="*/ 401 w 418"/>
                  <a:gd name="T47" fmla="*/ 886 h 958"/>
                  <a:gd name="T48" fmla="*/ 394 w 418"/>
                  <a:gd name="T49" fmla="*/ 909 h 958"/>
                  <a:gd name="T50" fmla="*/ 384 w 418"/>
                  <a:gd name="T51" fmla="*/ 928 h 958"/>
                  <a:gd name="T52" fmla="*/ 373 w 418"/>
                  <a:gd name="T53" fmla="*/ 943 h 958"/>
                  <a:gd name="T54" fmla="*/ 361 w 418"/>
                  <a:gd name="T55" fmla="*/ 952 h 958"/>
                  <a:gd name="T56" fmla="*/ 346 w 418"/>
                  <a:gd name="T57" fmla="*/ 958 h 958"/>
                  <a:gd name="T58" fmla="*/ 331 w 418"/>
                  <a:gd name="T59" fmla="*/ 956 h 958"/>
                  <a:gd name="T60" fmla="*/ 315 w 418"/>
                  <a:gd name="T61" fmla="*/ 948 h 958"/>
                  <a:gd name="T62" fmla="*/ 297 w 418"/>
                  <a:gd name="T63" fmla="*/ 935 h 958"/>
                  <a:gd name="T64" fmla="*/ 279 w 418"/>
                  <a:gd name="T65" fmla="*/ 918 h 958"/>
                  <a:gd name="T66" fmla="*/ 261 w 418"/>
                  <a:gd name="T67" fmla="*/ 897 h 958"/>
                  <a:gd name="T68" fmla="*/ 243 w 418"/>
                  <a:gd name="T69" fmla="*/ 872 h 958"/>
                  <a:gd name="T70" fmla="*/ 225 w 418"/>
                  <a:gd name="T71" fmla="*/ 846 h 958"/>
                  <a:gd name="T72" fmla="*/ 208 w 418"/>
                  <a:gd name="T73" fmla="*/ 817 h 958"/>
                  <a:gd name="T74" fmla="*/ 192 w 418"/>
                  <a:gd name="T75" fmla="*/ 787 h 958"/>
                  <a:gd name="T76" fmla="*/ 176 w 418"/>
                  <a:gd name="T77" fmla="*/ 757 h 958"/>
                  <a:gd name="T78" fmla="*/ 162 w 418"/>
                  <a:gd name="T79" fmla="*/ 727 h 958"/>
                  <a:gd name="T80" fmla="*/ 149 w 418"/>
                  <a:gd name="T81" fmla="*/ 699 h 958"/>
                  <a:gd name="T82" fmla="*/ 138 w 418"/>
                  <a:gd name="T83" fmla="*/ 673 h 958"/>
                  <a:gd name="T84" fmla="*/ 129 w 418"/>
                  <a:gd name="T85" fmla="*/ 648 h 958"/>
                  <a:gd name="T86" fmla="*/ 123 w 418"/>
                  <a:gd name="T87" fmla="*/ 628 h 958"/>
                  <a:gd name="T88" fmla="*/ 118 w 418"/>
                  <a:gd name="T89" fmla="*/ 611 h 958"/>
                  <a:gd name="T90" fmla="*/ 0 w 418"/>
                  <a:gd name="T91" fmla="*/ 10 h 958"/>
                  <a:gd name="T92" fmla="*/ 16 w 418"/>
                  <a:gd name="T93" fmla="*/ 7 h 958"/>
                  <a:gd name="T94" fmla="*/ 34 w 418"/>
                  <a:gd name="T95" fmla="*/ 4 h 958"/>
                  <a:gd name="T96" fmla="*/ 53 w 418"/>
                  <a:gd name="T97" fmla="*/ 1 h 958"/>
                  <a:gd name="T98" fmla="*/ 74 w 418"/>
                  <a:gd name="T99" fmla="*/ 0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418" h="958">
                    <a:moveTo>
                      <a:pt x="74" y="0"/>
                    </a:moveTo>
                    <a:lnTo>
                      <a:pt x="94" y="0"/>
                    </a:lnTo>
                    <a:lnTo>
                      <a:pt x="115" y="3"/>
                    </a:lnTo>
                    <a:lnTo>
                      <a:pt x="137" y="7"/>
                    </a:lnTo>
                    <a:lnTo>
                      <a:pt x="158" y="14"/>
                    </a:lnTo>
                    <a:lnTo>
                      <a:pt x="179" y="24"/>
                    </a:lnTo>
                    <a:lnTo>
                      <a:pt x="199" y="38"/>
                    </a:lnTo>
                    <a:lnTo>
                      <a:pt x="220" y="55"/>
                    </a:lnTo>
                    <a:lnTo>
                      <a:pt x="239" y="76"/>
                    </a:lnTo>
                    <a:lnTo>
                      <a:pt x="257" y="103"/>
                    </a:lnTo>
                    <a:lnTo>
                      <a:pt x="273" y="134"/>
                    </a:lnTo>
                    <a:lnTo>
                      <a:pt x="288" y="170"/>
                    </a:lnTo>
                    <a:lnTo>
                      <a:pt x="301" y="212"/>
                    </a:lnTo>
                    <a:lnTo>
                      <a:pt x="410" y="631"/>
                    </a:lnTo>
                    <a:lnTo>
                      <a:pt x="413" y="649"/>
                    </a:lnTo>
                    <a:lnTo>
                      <a:pt x="415" y="670"/>
                    </a:lnTo>
                    <a:lnTo>
                      <a:pt x="417" y="694"/>
                    </a:lnTo>
                    <a:lnTo>
                      <a:pt x="418" y="721"/>
                    </a:lnTo>
                    <a:lnTo>
                      <a:pt x="418" y="749"/>
                    </a:lnTo>
                    <a:lnTo>
                      <a:pt x="417" y="777"/>
                    </a:lnTo>
                    <a:lnTo>
                      <a:pt x="415" y="806"/>
                    </a:lnTo>
                    <a:lnTo>
                      <a:pt x="412" y="834"/>
                    </a:lnTo>
                    <a:lnTo>
                      <a:pt x="406" y="861"/>
                    </a:lnTo>
                    <a:lnTo>
                      <a:pt x="401" y="886"/>
                    </a:lnTo>
                    <a:lnTo>
                      <a:pt x="394" y="909"/>
                    </a:lnTo>
                    <a:lnTo>
                      <a:pt x="384" y="928"/>
                    </a:lnTo>
                    <a:lnTo>
                      <a:pt x="373" y="943"/>
                    </a:lnTo>
                    <a:lnTo>
                      <a:pt x="361" y="952"/>
                    </a:lnTo>
                    <a:lnTo>
                      <a:pt x="346" y="958"/>
                    </a:lnTo>
                    <a:lnTo>
                      <a:pt x="331" y="956"/>
                    </a:lnTo>
                    <a:lnTo>
                      <a:pt x="315" y="948"/>
                    </a:lnTo>
                    <a:lnTo>
                      <a:pt x="297" y="935"/>
                    </a:lnTo>
                    <a:lnTo>
                      <a:pt x="279" y="918"/>
                    </a:lnTo>
                    <a:lnTo>
                      <a:pt x="261" y="897"/>
                    </a:lnTo>
                    <a:lnTo>
                      <a:pt x="243" y="872"/>
                    </a:lnTo>
                    <a:lnTo>
                      <a:pt x="225" y="846"/>
                    </a:lnTo>
                    <a:lnTo>
                      <a:pt x="208" y="817"/>
                    </a:lnTo>
                    <a:lnTo>
                      <a:pt x="192" y="787"/>
                    </a:lnTo>
                    <a:lnTo>
                      <a:pt x="176" y="757"/>
                    </a:lnTo>
                    <a:lnTo>
                      <a:pt x="162" y="727"/>
                    </a:lnTo>
                    <a:lnTo>
                      <a:pt x="149" y="699"/>
                    </a:lnTo>
                    <a:lnTo>
                      <a:pt x="138" y="673"/>
                    </a:lnTo>
                    <a:lnTo>
                      <a:pt x="129" y="648"/>
                    </a:lnTo>
                    <a:lnTo>
                      <a:pt x="123" y="628"/>
                    </a:lnTo>
                    <a:lnTo>
                      <a:pt x="118" y="611"/>
                    </a:lnTo>
                    <a:lnTo>
                      <a:pt x="0" y="10"/>
                    </a:lnTo>
                    <a:lnTo>
                      <a:pt x="16" y="7"/>
                    </a:lnTo>
                    <a:lnTo>
                      <a:pt x="34" y="4"/>
                    </a:lnTo>
                    <a:lnTo>
                      <a:pt x="53" y="1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DDDA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51449" tIns="25724" rIns="51449" bIns="25724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240">
                  <a:defRPr/>
                </a:pPr>
                <a:endParaRPr lang="en-IN" sz="135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  <p:sp>
            <p:nvSpPr>
              <p:cNvPr id="265" name="Freeform 264">
                <a:extLst>
                  <a:ext uri="{FF2B5EF4-FFF2-40B4-BE49-F238E27FC236}">
                    <a16:creationId xmlns:a16="http://schemas.microsoft.com/office/drawing/2014/main" id="{06D7283B-284F-408C-B491-3324320CBC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364" y="1273175"/>
                <a:ext cx="1627188" cy="3640139"/>
              </a:xfrm>
              <a:custGeom>
                <a:avLst/>
                <a:gdLst>
                  <a:gd name="T0" fmla="*/ 142 w 1025"/>
                  <a:gd name="T1" fmla="*/ 0 h 2293"/>
                  <a:gd name="T2" fmla="*/ 183 w 1025"/>
                  <a:gd name="T3" fmla="*/ 10 h 2293"/>
                  <a:gd name="T4" fmla="*/ 222 w 1025"/>
                  <a:gd name="T5" fmla="*/ 30 h 2293"/>
                  <a:gd name="T6" fmla="*/ 254 w 1025"/>
                  <a:gd name="T7" fmla="*/ 60 h 2293"/>
                  <a:gd name="T8" fmla="*/ 275 w 1025"/>
                  <a:gd name="T9" fmla="*/ 100 h 2293"/>
                  <a:gd name="T10" fmla="*/ 283 w 1025"/>
                  <a:gd name="T11" fmla="*/ 148 h 2293"/>
                  <a:gd name="T12" fmla="*/ 293 w 1025"/>
                  <a:gd name="T13" fmla="*/ 837 h 2293"/>
                  <a:gd name="T14" fmla="*/ 333 w 1025"/>
                  <a:gd name="T15" fmla="*/ 814 h 2293"/>
                  <a:gd name="T16" fmla="*/ 379 w 1025"/>
                  <a:gd name="T17" fmla="*/ 806 h 2293"/>
                  <a:gd name="T18" fmla="*/ 424 w 1025"/>
                  <a:gd name="T19" fmla="*/ 815 h 2293"/>
                  <a:gd name="T20" fmla="*/ 468 w 1025"/>
                  <a:gd name="T21" fmla="*/ 836 h 2293"/>
                  <a:gd name="T22" fmla="*/ 503 w 1025"/>
                  <a:gd name="T23" fmla="*/ 870 h 2293"/>
                  <a:gd name="T24" fmla="*/ 526 w 1025"/>
                  <a:gd name="T25" fmla="*/ 916 h 2293"/>
                  <a:gd name="T26" fmla="*/ 545 w 1025"/>
                  <a:gd name="T27" fmla="*/ 920 h 2293"/>
                  <a:gd name="T28" fmla="*/ 580 w 1025"/>
                  <a:gd name="T29" fmla="*/ 891 h 2293"/>
                  <a:gd name="T30" fmla="*/ 622 w 1025"/>
                  <a:gd name="T31" fmla="*/ 878 h 2293"/>
                  <a:gd name="T32" fmla="*/ 668 w 1025"/>
                  <a:gd name="T33" fmla="*/ 880 h 2293"/>
                  <a:gd name="T34" fmla="*/ 711 w 1025"/>
                  <a:gd name="T35" fmla="*/ 896 h 2293"/>
                  <a:gd name="T36" fmla="*/ 750 w 1025"/>
                  <a:gd name="T37" fmla="*/ 923 h 2293"/>
                  <a:gd name="T38" fmla="*/ 779 w 1025"/>
                  <a:gd name="T39" fmla="*/ 962 h 2293"/>
                  <a:gd name="T40" fmla="*/ 804 w 1025"/>
                  <a:gd name="T41" fmla="*/ 967 h 2293"/>
                  <a:gd name="T42" fmla="*/ 843 w 1025"/>
                  <a:gd name="T43" fmla="*/ 946 h 2293"/>
                  <a:gd name="T44" fmla="*/ 887 w 1025"/>
                  <a:gd name="T45" fmla="*/ 942 h 2293"/>
                  <a:gd name="T46" fmla="*/ 932 w 1025"/>
                  <a:gd name="T47" fmla="*/ 951 h 2293"/>
                  <a:gd name="T48" fmla="*/ 973 w 1025"/>
                  <a:gd name="T49" fmla="*/ 976 h 2293"/>
                  <a:gd name="T50" fmla="*/ 1005 w 1025"/>
                  <a:gd name="T51" fmla="*/ 1012 h 2293"/>
                  <a:gd name="T52" fmla="*/ 1022 w 1025"/>
                  <a:gd name="T53" fmla="*/ 1060 h 2293"/>
                  <a:gd name="T54" fmla="*/ 1023 w 1025"/>
                  <a:gd name="T55" fmla="*/ 1688 h 2293"/>
                  <a:gd name="T56" fmla="*/ 1014 w 1025"/>
                  <a:gd name="T57" fmla="*/ 1784 h 2293"/>
                  <a:gd name="T58" fmla="*/ 991 w 1025"/>
                  <a:gd name="T59" fmla="*/ 1883 h 2293"/>
                  <a:gd name="T60" fmla="*/ 958 w 1025"/>
                  <a:gd name="T61" fmla="*/ 1978 h 2293"/>
                  <a:gd name="T62" fmla="*/ 919 w 1025"/>
                  <a:gd name="T63" fmla="*/ 2063 h 2293"/>
                  <a:gd name="T64" fmla="*/ 878 w 1025"/>
                  <a:gd name="T65" fmla="*/ 2133 h 2293"/>
                  <a:gd name="T66" fmla="*/ 827 w 1025"/>
                  <a:gd name="T67" fmla="*/ 2194 h 2293"/>
                  <a:gd name="T68" fmla="*/ 756 w 1025"/>
                  <a:gd name="T69" fmla="*/ 2245 h 2293"/>
                  <a:gd name="T70" fmla="*/ 681 w 1025"/>
                  <a:gd name="T71" fmla="*/ 2277 h 2293"/>
                  <a:gd name="T72" fmla="*/ 603 w 1025"/>
                  <a:gd name="T73" fmla="*/ 2291 h 2293"/>
                  <a:gd name="T74" fmla="*/ 523 w 1025"/>
                  <a:gd name="T75" fmla="*/ 2291 h 2293"/>
                  <a:gd name="T76" fmla="*/ 444 w 1025"/>
                  <a:gd name="T77" fmla="*/ 2278 h 2293"/>
                  <a:gd name="T78" fmla="*/ 369 w 1025"/>
                  <a:gd name="T79" fmla="*/ 2254 h 2293"/>
                  <a:gd name="T80" fmla="*/ 301 w 1025"/>
                  <a:gd name="T81" fmla="*/ 2223 h 2293"/>
                  <a:gd name="T82" fmla="*/ 241 w 1025"/>
                  <a:gd name="T83" fmla="*/ 2185 h 2293"/>
                  <a:gd name="T84" fmla="*/ 193 w 1025"/>
                  <a:gd name="T85" fmla="*/ 2144 h 2293"/>
                  <a:gd name="T86" fmla="*/ 158 w 1025"/>
                  <a:gd name="T87" fmla="*/ 2101 h 2293"/>
                  <a:gd name="T88" fmla="*/ 104 w 1025"/>
                  <a:gd name="T89" fmla="*/ 2020 h 2293"/>
                  <a:gd name="T90" fmla="*/ 59 w 1025"/>
                  <a:gd name="T91" fmla="*/ 1949 h 2293"/>
                  <a:gd name="T92" fmla="*/ 28 w 1025"/>
                  <a:gd name="T93" fmla="*/ 1884 h 2293"/>
                  <a:gd name="T94" fmla="*/ 16 w 1025"/>
                  <a:gd name="T95" fmla="*/ 1818 h 2293"/>
                  <a:gd name="T96" fmla="*/ 2 w 1025"/>
                  <a:gd name="T97" fmla="*/ 113 h 2293"/>
                  <a:gd name="T98" fmla="*/ 16 w 1025"/>
                  <a:gd name="T99" fmla="*/ 64 h 2293"/>
                  <a:gd name="T100" fmla="*/ 44 w 1025"/>
                  <a:gd name="T101" fmla="*/ 30 h 2293"/>
                  <a:gd name="T102" fmla="*/ 79 w 1025"/>
                  <a:gd name="T103" fmla="*/ 9 h 2293"/>
                  <a:gd name="T104" fmla="*/ 120 w 1025"/>
                  <a:gd name="T105" fmla="*/ 0 h 2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025" h="2293">
                    <a:moveTo>
                      <a:pt x="120" y="0"/>
                    </a:moveTo>
                    <a:lnTo>
                      <a:pt x="142" y="0"/>
                    </a:lnTo>
                    <a:lnTo>
                      <a:pt x="162" y="3"/>
                    </a:lnTo>
                    <a:lnTo>
                      <a:pt x="183" y="10"/>
                    </a:lnTo>
                    <a:lnTo>
                      <a:pt x="204" y="18"/>
                    </a:lnTo>
                    <a:lnTo>
                      <a:pt x="222" y="30"/>
                    </a:lnTo>
                    <a:lnTo>
                      <a:pt x="239" y="44"/>
                    </a:lnTo>
                    <a:lnTo>
                      <a:pt x="254" y="60"/>
                    </a:lnTo>
                    <a:lnTo>
                      <a:pt x="265" y="78"/>
                    </a:lnTo>
                    <a:lnTo>
                      <a:pt x="275" y="100"/>
                    </a:lnTo>
                    <a:lnTo>
                      <a:pt x="280" y="123"/>
                    </a:lnTo>
                    <a:lnTo>
                      <a:pt x="283" y="148"/>
                    </a:lnTo>
                    <a:lnTo>
                      <a:pt x="277" y="856"/>
                    </a:lnTo>
                    <a:lnTo>
                      <a:pt x="293" y="837"/>
                    </a:lnTo>
                    <a:lnTo>
                      <a:pt x="312" y="823"/>
                    </a:lnTo>
                    <a:lnTo>
                      <a:pt x="333" y="814"/>
                    </a:lnTo>
                    <a:lnTo>
                      <a:pt x="355" y="808"/>
                    </a:lnTo>
                    <a:lnTo>
                      <a:pt x="379" y="806"/>
                    </a:lnTo>
                    <a:lnTo>
                      <a:pt x="401" y="808"/>
                    </a:lnTo>
                    <a:lnTo>
                      <a:pt x="424" y="815"/>
                    </a:lnTo>
                    <a:lnTo>
                      <a:pt x="447" y="823"/>
                    </a:lnTo>
                    <a:lnTo>
                      <a:pt x="468" y="836"/>
                    </a:lnTo>
                    <a:lnTo>
                      <a:pt x="486" y="852"/>
                    </a:lnTo>
                    <a:lnTo>
                      <a:pt x="503" y="870"/>
                    </a:lnTo>
                    <a:lnTo>
                      <a:pt x="516" y="891"/>
                    </a:lnTo>
                    <a:lnTo>
                      <a:pt x="526" y="916"/>
                    </a:lnTo>
                    <a:lnTo>
                      <a:pt x="531" y="942"/>
                    </a:lnTo>
                    <a:lnTo>
                      <a:pt x="545" y="920"/>
                    </a:lnTo>
                    <a:lnTo>
                      <a:pt x="561" y="904"/>
                    </a:lnTo>
                    <a:lnTo>
                      <a:pt x="580" y="891"/>
                    </a:lnTo>
                    <a:lnTo>
                      <a:pt x="600" y="883"/>
                    </a:lnTo>
                    <a:lnTo>
                      <a:pt x="622" y="878"/>
                    </a:lnTo>
                    <a:lnTo>
                      <a:pt x="644" y="878"/>
                    </a:lnTo>
                    <a:lnTo>
                      <a:pt x="668" y="880"/>
                    </a:lnTo>
                    <a:lnTo>
                      <a:pt x="690" y="886"/>
                    </a:lnTo>
                    <a:lnTo>
                      <a:pt x="711" y="896"/>
                    </a:lnTo>
                    <a:lnTo>
                      <a:pt x="732" y="907"/>
                    </a:lnTo>
                    <a:lnTo>
                      <a:pt x="750" y="923"/>
                    </a:lnTo>
                    <a:lnTo>
                      <a:pt x="766" y="942"/>
                    </a:lnTo>
                    <a:lnTo>
                      <a:pt x="779" y="962"/>
                    </a:lnTo>
                    <a:lnTo>
                      <a:pt x="788" y="985"/>
                    </a:lnTo>
                    <a:lnTo>
                      <a:pt x="804" y="967"/>
                    </a:lnTo>
                    <a:lnTo>
                      <a:pt x="822" y="954"/>
                    </a:lnTo>
                    <a:lnTo>
                      <a:pt x="843" y="946"/>
                    </a:lnTo>
                    <a:lnTo>
                      <a:pt x="865" y="942"/>
                    </a:lnTo>
                    <a:lnTo>
                      <a:pt x="887" y="942"/>
                    </a:lnTo>
                    <a:lnTo>
                      <a:pt x="910" y="945"/>
                    </a:lnTo>
                    <a:lnTo>
                      <a:pt x="932" y="951"/>
                    </a:lnTo>
                    <a:lnTo>
                      <a:pt x="953" y="962"/>
                    </a:lnTo>
                    <a:lnTo>
                      <a:pt x="973" y="976"/>
                    </a:lnTo>
                    <a:lnTo>
                      <a:pt x="990" y="993"/>
                    </a:lnTo>
                    <a:lnTo>
                      <a:pt x="1005" y="1012"/>
                    </a:lnTo>
                    <a:lnTo>
                      <a:pt x="1015" y="1034"/>
                    </a:lnTo>
                    <a:lnTo>
                      <a:pt x="1022" y="1060"/>
                    </a:lnTo>
                    <a:lnTo>
                      <a:pt x="1025" y="1087"/>
                    </a:lnTo>
                    <a:lnTo>
                      <a:pt x="1023" y="1688"/>
                    </a:lnTo>
                    <a:lnTo>
                      <a:pt x="1021" y="1735"/>
                    </a:lnTo>
                    <a:lnTo>
                      <a:pt x="1014" y="1784"/>
                    </a:lnTo>
                    <a:lnTo>
                      <a:pt x="1004" y="1833"/>
                    </a:lnTo>
                    <a:lnTo>
                      <a:pt x="991" y="1883"/>
                    </a:lnTo>
                    <a:lnTo>
                      <a:pt x="976" y="1931"/>
                    </a:lnTo>
                    <a:lnTo>
                      <a:pt x="958" y="1978"/>
                    </a:lnTo>
                    <a:lnTo>
                      <a:pt x="940" y="2023"/>
                    </a:lnTo>
                    <a:lnTo>
                      <a:pt x="919" y="2063"/>
                    </a:lnTo>
                    <a:lnTo>
                      <a:pt x="899" y="2101"/>
                    </a:lnTo>
                    <a:lnTo>
                      <a:pt x="878" y="2133"/>
                    </a:lnTo>
                    <a:lnTo>
                      <a:pt x="857" y="2159"/>
                    </a:lnTo>
                    <a:lnTo>
                      <a:pt x="827" y="2194"/>
                    </a:lnTo>
                    <a:lnTo>
                      <a:pt x="792" y="2221"/>
                    </a:lnTo>
                    <a:lnTo>
                      <a:pt x="756" y="2245"/>
                    </a:lnTo>
                    <a:lnTo>
                      <a:pt x="720" y="2263"/>
                    </a:lnTo>
                    <a:lnTo>
                      <a:pt x="681" y="2277"/>
                    </a:lnTo>
                    <a:lnTo>
                      <a:pt x="642" y="2285"/>
                    </a:lnTo>
                    <a:lnTo>
                      <a:pt x="603" y="2291"/>
                    </a:lnTo>
                    <a:lnTo>
                      <a:pt x="562" y="2293"/>
                    </a:lnTo>
                    <a:lnTo>
                      <a:pt x="523" y="2291"/>
                    </a:lnTo>
                    <a:lnTo>
                      <a:pt x="483" y="2285"/>
                    </a:lnTo>
                    <a:lnTo>
                      <a:pt x="444" y="2278"/>
                    </a:lnTo>
                    <a:lnTo>
                      <a:pt x="406" y="2267"/>
                    </a:lnTo>
                    <a:lnTo>
                      <a:pt x="369" y="2254"/>
                    </a:lnTo>
                    <a:lnTo>
                      <a:pt x="334" y="2239"/>
                    </a:lnTo>
                    <a:lnTo>
                      <a:pt x="301" y="2223"/>
                    </a:lnTo>
                    <a:lnTo>
                      <a:pt x="270" y="2204"/>
                    </a:lnTo>
                    <a:lnTo>
                      <a:pt x="241" y="2185"/>
                    </a:lnTo>
                    <a:lnTo>
                      <a:pt x="215" y="2165"/>
                    </a:lnTo>
                    <a:lnTo>
                      <a:pt x="193" y="2144"/>
                    </a:lnTo>
                    <a:lnTo>
                      <a:pt x="174" y="2122"/>
                    </a:lnTo>
                    <a:lnTo>
                      <a:pt x="158" y="2101"/>
                    </a:lnTo>
                    <a:lnTo>
                      <a:pt x="130" y="2059"/>
                    </a:lnTo>
                    <a:lnTo>
                      <a:pt x="104" y="2020"/>
                    </a:lnTo>
                    <a:lnTo>
                      <a:pt x="80" y="1983"/>
                    </a:lnTo>
                    <a:lnTo>
                      <a:pt x="59" y="1949"/>
                    </a:lnTo>
                    <a:lnTo>
                      <a:pt x="41" y="1916"/>
                    </a:lnTo>
                    <a:lnTo>
                      <a:pt x="28" y="1884"/>
                    </a:lnTo>
                    <a:lnTo>
                      <a:pt x="19" y="1851"/>
                    </a:lnTo>
                    <a:lnTo>
                      <a:pt x="16" y="1818"/>
                    </a:lnTo>
                    <a:lnTo>
                      <a:pt x="0" y="143"/>
                    </a:lnTo>
                    <a:lnTo>
                      <a:pt x="2" y="113"/>
                    </a:lnTo>
                    <a:lnTo>
                      <a:pt x="7" y="87"/>
                    </a:lnTo>
                    <a:lnTo>
                      <a:pt x="16" y="64"/>
                    </a:lnTo>
                    <a:lnTo>
                      <a:pt x="29" y="45"/>
                    </a:lnTo>
                    <a:lnTo>
                      <a:pt x="44" y="30"/>
                    </a:lnTo>
                    <a:lnTo>
                      <a:pt x="61" y="17"/>
                    </a:lnTo>
                    <a:lnTo>
                      <a:pt x="79" y="9"/>
                    </a:lnTo>
                    <a:lnTo>
                      <a:pt x="99" y="3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DA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51449" tIns="25724" rIns="51449" bIns="25724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240">
                  <a:defRPr/>
                </a:pPr>
                <a:endParaRPr lang="en-IN" sz="135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  <p:sp>
            <p:nvSpPr>
              <p:cNvPr id="266" name="Freeform 265">
                <a:extLst>
                  <a:ext uri="{FF2B5EF4-FFF2-40B4-BE49-F238E27FC236}">
                    <a16:creationId xmlns:a16="http://schemas.microsoft.com/office/drawing/2014/main" id="{B624B945-3083-47A1-A3A9-1824D095F4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54101" y="2593975"/>
                <a:ext cx="831850" cy="577850"/>
              </a:xfrm>
              <a:custGeom>
                <a:avLst/>
                <a:gdLst>
                  <a:gd name="T0" fmla="*/ 506 w 524"/>
                  <a:gd name="T1" fmla="*/ 138 h 364"/>
                  <a:gd name="T2" fmla="*/ 516 w 524"/>
                  <a:gd name="T3" fmla="*/ 146 h 364"/>
                  <a:gd name="T4" fmla="*/ 523 w 524"/>
                  <a:gd name="T5" fmla="*/ 170 h 364"/>
                  <a:gd name="T6" fmla="*/ 522 w 524"/>
                  <a:gd name="T7" fmla="*/ 233 h 364"/>
                  <a:gd name="T8" fmla="*/ 521 w 524"/>
                  <a:gd name="T9" fmla="*/ 291 h 364"/>
                  <a:gd name="T10" fmla="*/ 520 w 524"/>
                  <a:gd name="T11" fmla="*/ 335 h 364"/>
                  <a:gd name="T12" fmla="*/ 519 w 524"/>
                  <a:gd name="T13" fmla="*/ 360 h 364"/>
                  <a:gd name="T14" fmla="*/ 519 w 524"/>
                  <a:gd name="T15" fmla="*/ 360 h 364"/>
                  <a:gd name="T16" fmla="*/ 516 w 524"/>
                  <a:gd name="T17" fmla="*/ 338 h 364"/>
                  <a:gd name="T18" fmla="*/ 513 w 524"/>
                  <a:gd name="T19" fmla="*/ 297 h 364"/>
                  <a:gd name="T20" fmla="*/ 508 w 524"/>
                  <a:gd name="T21" fmla="*/ 244 h 364"/>
                  <a:gd name="T22" fmla="*/ 504 w 524"/>
                  <a:gd name="T23" fmla="*/ 185 h 364"/>
                  <a:gd name="T24" fmla="*/ 498 w 524"/>
                  <a:gd name="T25" fmla="*/ 125 h 364"/>
                  <a:gd name="T26" fmla="*/ 249 w 524"/>
                  <a:gd name="T27" fmla="*/ 84 h 364"/>
                  <a:gd name="T28" fmla="*/ 267 w 524"/>
                  <a:gd name="T29" fmla="*/ 90 h 364"/>
                  <a:gd name="T30" fmla="*/ 266 w 524"/>
                  <a:gd name="T31" fmla="*/ 155 h 364"/>
                  <a:gd name="T32" fmla="*/ 265 w 524"/>
                  <a:gd name="T33" fmla="*/ 221 h 364"/>
                  <a:gd name="T34" fmla="*/ 265 w 524"/>
                  <a:gd name="T35" fmla="*/ 278 h 364"/>
                  <a:gd name="T36" fmla="*/ 264 w 524"/>
                  <a:gd name="T37" fmla="*/ 324 h 364"/>
                  <a:gd name="T38" fmla="*/ 264 w 524"/>
                  <a:gd name="T39" fmla="*/ 349 h 364"/>
                  <a:gd name="T40" fmla="*/ 263 w 524"/>
                  <a:gd name="T41" fmla="*/ 349 h 364"/>
                  <a:gd name="T42" fmla="*/ 260 w 524"/>
                  <a:gd name="T43" fmla="*/ 322 h 364"/>
                  <a:gd name="T44" fmla="*/ 256 w 524"/>
                  <a:gd name="T45" fmla="*/ 276 h 364"/>
                  <a:gd name="T46" fmla="*/ 251 w 524"/>
                  <a:gd name="T47" fmla="*/ 217 h 364"/>
                  <a:gd name="T48" fmla="*/ 246 w 524"/>
                  <a:gd name="T49" fmla="*/ 152 h 364"/>
                  <a:gd name="T50" fmla="*/ 241 w 524"/>
                  <a:gd name="T51" fmla="*/ 88 h 364"/>
                  <a:gd name="T52" fmla="*/ 24 w 524"/>
                  <a:gd name="T53" fmla="*/ 0 h 364"/>
                  <a:gd name="T54" fmla="*/ 23 w 524"/>
                  <a:gd name="T55" fmla="*/ 58 h 364"/>
                  <a:gd name="T56" fmla="*/ 20 w 524"/>
                  <a:gd name="T57" fmla="*/ 125 h 364"/>
                  <a:gd name="T58" fmla="*/ 17 w 524"/>
                  <a:gd name="T59" fmla="*/ 189 h 364"/>
                  <a:gd name="T60" fmla="*/ 15 w 524"/>
                  <a:gd name="T61" fmla="*/ 247 h 364"/>
                  <a:gd name="T62" fmla="*/ 13 w 524"/>
                  <a:gd name="T63" fmla="*/ 292 h 364"/>
                  <a:gd name="T64" fmla="*/ 12 w 524"/>
                  <a:gd name="T65" fmla="*/ 318 h 364"/>
                  <a:gd name="T66" fmla="*/ 12 w 524"/>
                  <a:gd name="T67" fmla="*/ 317 h 364"/>
                  <a:gd name="T68" fmla="*/ 11 w 524"/>
                  <a:gd name="T69" fmla="*/ 291 h 364"/>
                  <a:gd name="T70" fmla="*/ 9 w 524"/>
                  <a:gd name="T71" fmla="*/ 247 h 364"/>
                  <a:gd name="T72" fmla="*/ 6 w 524"/>
                  <a:gd name="T73" fmla="*/ 191 h 364"/>
                  <a:gd name="T74" fmla="*/ 3 w 524"/>
                  <a:gd name="T75" fmla="*/ 130 h 364"/>
                  <a:gd name="T76" fmla="*/ 1 w 524"/>
                  <a:gd name="T77" fmla="*/ 72 h 364"/>
                  <a:gd name="T78" fmla="*/ 0 w 524"/>
                  <a:gd name="T79" fmla="*/ 24 h 364"/>
                  <a:gd name="T80" fmla="*/ 1 w 524"/>
                  <a:gd name="T81" fmla="*/ 24 h 364"/>
                  <a:gd name="T82" fmla="*/ 2 w 524"/>
                  <a:gd name="T83" fmla="*/ 21 h 364"/>
                  <a:gd name="T84" fmla="*/ 24 w 524"/>
                  <a:gd name="T85" fmla="*/ 0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524" h="364">
                    <a:moveTo>
                      <a:pt x="498" y="125"/>
                    </a:moveTo>
                    <a:lnTo>
                      <a:pt x="506" y="138"/>
                    </a:lnTo>
                    <a:lnTo>
                      <a:pt x="511" y="153"/>
                    </a:lnTo>
                    <a:lnTo>
                      <a:pt x="516" y="146"/>
                    </a:lnTo>
                    <a:lnTo>
                      <a:pt x="524" y="138"/>
                    </a:lnTo>
                    <a:lnTo>
                      <a:pt x="523" y="170"/>
                    </a:lnTo>
                    <a:lnTo>
                      <a:pt x="523" y="202"/>
                    </a:lnTo>
                    <a:lnTo>
                      <a:pt x="522" y="233"/>
                    </a:lnTo>
                    <a:lnTo>
                      <a:pt x="521" y="263"/>
                    </a:lnTo>
                    <a:lnTo>
                      <a:pt x="521" y="291"/>
                    </a:lnTo>
                    <a:lnTo>
                      <a:pt x="520" y="315"/>
                    </a:lnTo>
                    <a:lnTo>
                      <a:pt x="520" y="335"/>
                    </a:lnTo>
                    <a:lnTo>
                      <a:pt x="520" y="351"/>
                    </a:lnTo>
                    <a:lnTo>
                      <a:pt x="519" y="360"/>
                    </a:lnTo>
                    <a:lnTo>
                      <a:pt x="519" y="364"/>
                    </a:lnTo>
                    <a:lnTo>
                      <a:pt x="519" y="360"/>
                    </a:lnTo>
                    <a:lnTo>
                      <a:pt x="518" y="352"/>
                    </a:lnTo>
                    <a:lnTo>
                      <a:pt x="516" y="338"/>
                    </a:lnTo>
                    <a:lnTo>
                      <a:pt x="515" y="319"/>
                    </a:lnTo>
                    <a:lnTo>
                      <a:pt x="513" y="297"/>
                    </a:lnTo>
                    <a:lnTo>
                      <a:pt x="511" y="272"/>
                    </a:lnTo>
                    <a:lnTo>
                      <a:pt x="508" y="244"/>
                    </a:lnTo>
                    <a:lnTo>
                      <a:pt x="506" y="215"/>
                    </a:lnTo>
                    <a:lnTo>
                      <a:pt x="504" y="185"/>
                    </a:lnTo>
                    <a:lnTo>
                      <a:pt x="500" y="154"/>
                    </a:lnTo>
                    <a:lnTo>
                      <a:pt x="498" y="125"/>
                    </a:lnTo>
                    <a:close/>
                    <a:moveTo>
                      <a:pt x="239" y="59"/>
                    </a:moveTo>
                    <a:lnTo>
                      <a:pt x="249" y="84"/>
                    </a:lnTo>
                    <a:lnTo>
                      <a:pt x="254" y="110"/>
                    </a:lnTo>
                    <a:lnTo>
                      <a:pt x="267" y="90"/>
                    </a:lnTo>
                    <a:lnTo>
                      <a:pt x="266" y="122"/>
                    </a:lnTo>
                    <a:lnTo>
                      <a:pt x="266" y="155"/>
                    </a:lnTo>
                    <a:lnTo>
                      <a:pt x="266" y="189"/>
                    </a:lnTo>
                    <a:lnTo>
                      <a:pt x="265" y="221"/>
                    </a:lnTo>
                    <a:lnTo>
                      <a:pt x="265" y="250"/>
                    </a:lnTo>
                    <a:lnTo>
                      <a:pt x="265" y="278"/>
                    </a:lnTo>
                    <a:lnTo>
                      <a:pt x="264" y="303"/>
                    </a:lnTo>
                    <a:lnTo>
                      <a:pt x="264" y="324"/>
                    </a:lnTo>
                    <a:lnTo>
                      <a:pt x="264" y="339"/>
                    </a:lnTo>
                    <a:lnTo>
                      <a:pt x="264" y="349"/>
                    </a:lnTo>
                    <a:lnTo>
                      <a:pt x="264" y="353"/>
                    </a:lnTo>
                    <a:lnTo>
                      <a:pt x="263" y="349"/>
                    </a:lnTo>
                    <a:lnTo>
                      <a:pt x="262" y="339"/>
                    </a:lnTo>
                    <a:lnTo>
                      <a:pt x="260" y="322"/>
                    </a:lnTo>
                    <a:lnTo>
                      <a:pt x="258" y="302"/>
                    </a:lnTo>
                    <a:lnTo>
                      <a:pt x="256" y="276"/>
                    </a:lnTo>
                    <a:lnTo>
                      <a:pt x="254" y="248"/>
                    </a:lnTo>
                    <a:lnTo>
                      <a:pt x="251" y="217"/>
                    </a:lnTo>
                    <a:lnTo>
                      <a:pt x="249" y="185"/>
                    </a:lnTo>
                    <a:lnTo>
                      <a:pt x="246" y="152"/>
                    </a:lnTo>
                    <a:lnTo>
                      <a:pt x="243" y="120"/>
                    </a:lnTo>
                    <a:lnTo>
                      <a:pt x="241" y="88"/>
                    </a:lnTo>
                    <a:lnTo>
                      <a:pt x="239" y="59"/>
                    </a:lnTo>
                    <a:close/>
                    <a:moveTo>
                      <a:pt x="24" y="0"/>
                    </a:moveTo>
                    <a:lnTo>
                      <a:pt x="23" y="27"/>
                    </a:lnTo>
                    <a:lnTo>
                      <a:pt x="23" y="58"/>
                    </a:lnTo>
                    <a:lnTo>
                      <a:pt x="22" y="91"/>
                    </a:lnTo>
                    <a:lnTo>
                      <a:pt x="20" y="125"/>
                    </a:lnTo>
                    <a:lnTo>
                      <a:pt x="18" y="158"/>
                    </a:lnTo>
                    <a:lnTo>
                      <a:pt x="17" y="189"/>
                    </a:lnTo>
                    <a:lnTo>
                      <a:pt x="16" y="220"/>
                    </a:lnTo>
                    <a:lnTo>
                      <a:pt x="15" y="247"/>
                    </a:lnTo>
                    <a:lnTo>
                      <a:pt x="14" y="272"/>
                    </a:lnTo>
                    <a:lnTo>
                      <a:pt x="13" y="292"/>
                    </a:lnTo>
                    <a:lnTo>
                      <a:pt x="13" y="307"/>
                    </a:lnTo>
                    <a:lnTo>
                      <a:pt x="12" y="318"/>
                    </a:lnTo>
                    <a:lnTo>
                      <a:pt x="12" y="321"/>
                    </a:lnTo>
                    <a:lnTo>
                      <a:pt x="12" y="317"/>
                    </a:lnTo>
                    <a:lnTo>
                      <a:pt x="12" y="307"/>
                    </a:lnTo>
                    <a:lnTo>
                      <a:pt x="11" y="291"/>
                    </a:lnTo>
                    <a:lnTo>
                      <a:pt x="10" y="271"/>
                    </a:lnTo>
                    <a:lnTo>
                      <a:pt x="9" y="247"/>
                    </a:lnTo>
                    <a:lnTo>
                      <a:pt x="8" y="220"/>
                    </a:lnTo>
                    <a:lnTo>
                      <a:pt x="6" y="191"/>
                    </a:lnTo>
                    <a:lnTo>
                      <a:pt x="4" y="161"/>
                    </a:lnTo>
                    <a:lnTo>
                      <a:pt x="3" y="130"/>
                    </a:lnTo>
                    <a:lnTo>
                      <a:pt x="2" y="100"/>
                    </a:lnTo>
                    <a:lnTo>
                      <a:pt x="1" y="72"/>
                    </a:lnTo>
                    <a:lnTo>
                      <a:pt x="1" y="47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1" y="24"/>
                    </a:lnTo>
                    <a:lnTo>
                      <a:pt x="1" y="23"/>
                    </a:lnTo>
                    <a:lnTo>
                      <a:pt x="2" y="21"/>
                    </a:lnTo>
                    <a:lnTo>
                      <a:pt x="13" y="9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D1C37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51449" tIns="25724" rIns="51449" bIns="25724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240">
                  <a:defRPr/>
                </a:pPr>
                <a:endParaRPr lang="en-IN" sz="135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  <p:sp>
            <p:nvSpPr>
              <p:cNvPr id="267" name="Freeform 266">
                <a:extLst>
                  <a:ext uri="{FF2B5EF4-FFF2-40B4-BE49-F238E27FC236}">
                    <a16:creationId xmlns:a16="http://schemas.microsoft.com/office/drawing/2014/main" id="{F79063FF-793E-4B7B-8CBD-19B582A63C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1323975"/>
                <a:ext cx="344488" cy="327025"/>
              </a:xfrm>
              <a:custGeom>
                <a:avLst/>
                <a:gdLst>
                  <a:gd name="T0" fmla="*/ 99 w 217"/>
                  <a:gd name="T1" fmla="*/ 0 h 206"/>
                  <a:gd name="T2" fmla="*/ 119 w 217"/>
                  <a:gd name="T3" fmla="*/ 1 h 206"/>
                  <a:gd name="T4" fmla="*/ 137 w 217"/>
                  <a:gd name="T5" fmla="*/ 6 h 206"/>
                  <a:gd name="T6" fmla="*/ 157 w 217"/>
                  <a:gd name="T7" fmla="*/ 12 h 206"/>
                  <a:gd name="T8" fmla="*/ 173 w 217"/>
                  <a:gd name="T9" fmla="*/ 22 h 206"/>
                  <a:gd name="T10" fmla="*/ 187 w 217"/>
                  <a:gd name="T11" fmla="*/ 33 h 206"/>
                  <a:gd name="T12" fmla="*/ 200 w 217"/>
                  <a:gd name="T13" fmla="*/ 48 h 206"/>
                  <a:gd name="T14" fmla="*/ 210 w 217"/>
                  <a:gd name="T15" fmla="*/ 65 h 206"/>
                  <a:gd name="T16" fmla="*/ 215 w 217"/>
                  <a:gd name="T17" fmla="*/ 86 h 206"/>
                  <a:gd name="T18" fmla="*/ 217 w 217"/>
                  <a:gd name="T19" fmla="*/ 107 h 206"/>
                  <a:gd name="T20" fmla="*/ 216 w 217"/>
                  <a:gd name="T21" fmla="*/ 168 h 206"/>
                  <a:gd name="T22" fmla="*/ 185 w 217"/>
                  <a:gd name="T23" fmla="*/ 188 h 206"/>
                  <a:gd name="T24" fmla="*/ 154 w 217"/>
                  <a:gd name="T25" fmla="*/ 201 h 206"/>
                  <a:gd name="T26" fmla="*/ 123 w 217"/>
                  <a:gd name="T27" fmla="*/ 206 h 206"/>
                  <a:gd name="T28" fmla="*/ 93 w 217"/>
                  <a:gd name="T29" fmla="*/ 206 h 206"/>
                  <a:gd name="T30" fmla="*/ 62 w 217"/>
                  <a:gd name="T31" fmla="*/ 200 h 206"/>
                  <a:gd name="T32" fmla="*/ 31 w 217"/>
                  <a:gd name="T33" fmla="*/ 186 h 206"/>
                  <a:gd name="T34" fmla="*/ 0 w 217"/>
                  <a:gd name="T35" fmla="*/ 167 h 206"/>
                  <a:gd name="T36" fmla="*/ 0 w 217"/>
                  <a:gd name="T37" fmla="*/ 109 h 206"/>
                  <a:gd name="T38" fmla="*/ 2 w 217"/>
                  <a:gd name="T39" fmla="*/ 82 h 206"/>
                  <a:gd name="T40" fmla="*/ 8 w 217"/>
                  <a:gd name="T41" fmla="*/ 61 h 206"/>
                  <a:gd name="T42" fmla="*/ 18 w 217"/>
                  <a:gd name="T43" fmla="*/ 42 h 206"/>
                  <a:gd name="T44" fmla="*/ 30 w 217"/>
                  <a:gd name="T45" fmla="*/ 27 h 206"/>
                  <a:gd name="T46" fmla="*/ 46 w 217"/>
                  <a:gd name="T47" fmla="*/ 15 h 206"/>
                  <a:gd name="T48" fmla="*/ 62 w 217"/>
                  <a:gd name="T49" fmla="*/ 7 h 206"/>
                  <a:gd name="T50" fmla="*/ 81 w 217"/>
                  <a:gd name="T51" fmla="*/ 2 h 206"/>
                  <a:gd name="T52" fmla="*/ 99 w 217"/>
                  <a:gd name="T53" fmla="*/ 0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7" h="206">
                    <a:moveTo>
                      <a:pt x="99" y="0"/>
                    </a:moveTo>
                    <a:lnTo>
                      <a:pt x="119" y="1"/>
                    </a:lnTo>
                    <a:lnTo>
                      <a:pt x="137" y="6"/>
                    </a:lnTo>
                    <a:lnTo>
                      <a:pt x="157" y="12"/>
                    </a:lnTo>
                    <a:lnTo>
                      <a:pt x="173" y="22"/>
                    </a:lnTo>
                    <a:lnTo>
                      <a:pt x="187" y="33"/>
                    </a:lnTo>
                    <a:lnTo>
                      <a:pt x="200" y="48"/>
                    </a:lnTo>
                    <a:lnTo>
                      <a:pt x="210" y="65"/>
                    </a:lnTo>
                    <a:lnTo>
                      <a:pt x="215" y="86"/>
                    </a:lnTo>
                    <a:lnTo>
                      <a:pt x="217" y="107"/>
                    </a:lnTo>
                    <a:lnTo>
                      <a:pt x="216" y="168"/>
                    </a:lnTo>
                    <a:lnTo>
                      <a:pt x="185" y="188"/>
                    </a:lnTo>
                    <a:lnTo>
                      <a:pt x="154" y="201"/>
                    </a:lnTo>
                    <a:lnTo>
                      <a:pt x="123" y="206"/>
                    </a:lnTo>
                    <a:lnTo>
                      <a:pt x="93" y="206"/>
                    </a:lnTo>
                    <a:lnTo>
                      <a:pt x="62" y="200"/>
                    </a:lnTo>
                    <a:lnTo>
                      <a:pt x="31" y="186"/>
                    </a:lnTo>
                    <a:lnTo>
                      <a:pt x="0" y="167"/>
                    </a:lnTo>
                    <a:lnTo>
                      <a:pt x="0" y="109"/>
                    </a:lnTo>
                    <a:lnTo>
                      <a:pt x="2" y="82"/>
                    </a:lnTo>
                    <a:lnTo>
                      <a:pt x="8" y="61"/>
                    </a:lnTo>
                    <a:lnTo>
                      <a:pt x="18" y="42"/>
                    </a:lnTo>
                    <a:lnTo>
                      <a:pt x="30" y="27"/>
                    </a:lnTo>
                    <a:lnTo>
                      <a:pt x="46" y="15"/>
                    </a:lnTo>
                    <a:lnTo>
                      <a:pt x="62" y="7"/>
                    </a:lnTo>
                    <a:lnTo>
                      <a:pt x="81" y="2"/>
                    </a:lnTo>
                    <a:lnTo>
                      <a:pt x="99" y="0"/>
                    </a:lnTo>
                    <a:close/>
                  </a:path>
                </a:pathLst>
              </a:custGeom>
              <a:solidFill>
                <a:sysClr val="window" lastClr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51449" tIns="25724" rIns="51449" bIns="25724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240">
                  <a:defRPr/>
                </a:pPr>
                <a:endParaRPr lang="en-IN" sz="135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  <p:sp>
            <p:nvSpPr>
              <p:cNvPr id="268" name="Rectangle 267">
                <a:extLst>
                  <a:ext uri="{FF2B5EF4-FFF2-40B4-BE49-F238E27FC236}">
                    <a16:creationId xmlns:a16="http://schemas.microsoft.com/office/drawing/2014/main" id="{589A64F5-32F3-4209-920C-0C85DDF2D4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6691" y="4791169"/>
                <a:ext cx="1216506" cy="400652"/>
              </a:xfrm>
              <a:prstGeom prst="rect">
                <a:avLst/>
              </a:prstGeom>
              <a:solidFill>
                <a:sysClr val="window" lastClr="FFFFFF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51449" tIns="25724" rIns="51449" bIns="25724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240">
                  <a:defRPr/>
                </a:pPr>
                <a:endParaRPr lang="en-IN" sz="135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  <p:sp>
            <p:nvSpPr>
              <p:cNvPr id="269" name="Rectangle 268">
                <a:extLst>
                  <a:ext uri="{FF2B5EF4-FFF2-40B4-BE49-F238E27FC236}">
                    <a16:creationId xmlns:a16="http://schemas.microsoft.com/office/drawing/2014/main" id="{80B4DC7F-FA19-4D2B-A303-048F991767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7470" y="4929190"/>
                <a:ext cx="1547936" cy="1211113"/>
              </a:xfrm>
              <a:prstGeom prst="rect">
                <a:avLst/>
              </a:prstGeom>
              <a:solidFill>
                <a:sysClr val="windowText" lastClr="000000">
                  <a:lumMod val="75000"/>
                  <a:lumOff val="25000"/>
                </a:sysClr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51449" tIns="25724" rIns="51449" bIns="25724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49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898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48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797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746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6960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6453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5947" algn="l" defTabSz="1218987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240">
                  <a:defRPr/>
                </a:pPr>
                <a:endParaRPr lang="en-IN" sz="135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</p:grp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D23CBF59-D2B8-4562-8EAF-8EC23AE6120C}"/>
                </a:ext>
              </a:extLst>
            </p:cNvPr>
            <p:cNvSpPr/>
            <p:nvPr/>
          </p:nvSpPr>
          <p:spPr>
            <a:xfrm>
              <a:off x="7252194" y="4625589"/>
              <a:ext cx="619404" cy="619404"/>
            </a:xfrm>
            <a:prstGeom prst="ellipse">
              <a:avLst/>
            </a:prstGeom>
            <a:solidFill>
              <a:srgbClr val="E35A35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240">
                <a:defRPr/>
              </a:pPr>
              <a:endParaRPr lang="en-IN" sz="180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AF2F5582-6CBF-40C6-B641-22B91B6C6320}"/>
                </a:ext>
              </a:extLst>
            </p:cNvPr>
            <p:cNvSpPr/>
            <p:nvPr/>
          </p:nvSpPr>
          <p:spPr>
            <a:xfrm>
              <a:off x="3264637" y="4625590"/>
              <a:ext cx="626309" cy="622683"/>
            </a:xfrm>
            <a:prstGeom prst="ellipse">
              <a:avLst/>
            </a:prstGeom>
            <a:solidFill>
              <a:srgbClr val="3081AC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240">
                <a:defRPr/>
              </a:pPr>
              <a:endParaRPr lang="en-IN" sz="180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81E9B921-78A2-4252-A89E-310CE235EF11}"/>
                </a:ext>
              </a:extLst>
            </p:cNvPr>
            <p:cNvSpPr/>
            <p:nvPr/>
          </p:nvSpPr>
          <p:spPr>
            <a:xfrm>
              <a:off x="5197643" y="2544963"/>
              <a:ext cx="711095" cy="642162"/>
            </a:xfrm>
            <a:prstGeom prst="ellipse">
              <a:avLst/>
            </a:prstGeom>
            <a:solidFill>
              <a:srgbClr val="5FB7A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240">
                <a:defRPr/>
              </a:pPr>
              <a:endParaRPr lang="en-IN" sz="1800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273" name="Google Shape;4687;p42"/>
            <p:cNvGrpSpPr/>
            <p:nvPr/>
          </p:nvGrpSpPr>
          <p:grpSpPr>
            <a:xfrm>
              <a:off x="7357104" y="4678822"/>
              <a:ext cx="394835" cy="425921"/>
              <a:chOff x="-63669700" y="2646600"/>
              <a:chExt cx="324525" cy="317625"/>
            </a:xfrm>
            <a:solidFill>
              <a:schemeClr val="bg1"/>
            </a:solidFill>
          </p:grpSpPr>
          <p:sp>
            <p:nvSpPr>
              <p:cNvPr id="274" name="Google Shape;4688;p42"/>
              <p:cNvSpPr/>
              <p:nvPr/>
            </p:nvSpPr>
            <p:spPr>
              <a:xfrm>
                <a:off x="-63669700" y="2646600"/>
                <a:ext cx="324525" cy="317550"/>
              </a:xfrm>
              <a:custGeom>
                <a:avLst/>
                <a:gdLst/>
                <a:ahLst/>
                <a:cxnLst/>
                <a:rect l="l" t="t" r="r" b="b"/>
                <a:pathLst>
                  <a:path w="12981" h="12702" extrusionOk="0">
                    <a:moveTo>
                      <a:pt x="6947" y="867"/>
                    </a:moveTo>
                    <a:cubicBezTo>
                      <a:pt x="7058" y="867"/>
                      <a:pt x="7168" y="906"/>
                      <a:pt x="7247" y="985"/>
                    </a:cubicBezTo>
                    <a:cubicBezTo>
                      <a:pt x="7404" y="1143"/>
                      <a:pt x="7404" y="1426"/>
                      <a:pt x="7247" y="1584"/>
                    </a:cubicBezTo>
                    <a:lnTo>
                      <a:pt x="5199" y="3632"/>
                    </a:lnTo>
                    <a:cubicBezTo>
                      <a:pt x="5120" y="3710"/>
                      <a:pt x="5010" y="3750"/>
                      <a:pt x="4900" y="3750"/>
                    </a:cubicBezTo>
                    <a:cubicBezTo>
                      <a:pt x="4789" y="3750"/>
                      <a:pt x="4679" y="3710"/>
                      <a:pt x="4600" y="3632"/>
                    </a:cubicBezTo>
                    <a:cubicBezTo>
                      <a:pt x="4443" y="3474"/>
                      <a:pt x="4443" y="3190"/>
                      <a:pt x="4600" y="3033"/>
                    </a:cubicBezTo>
                    <a:lnTo>
                      <a:pt x="6648" y="985"/>
                    </a:lnTo>
                    <a:cubicBezTo>
                      <a:pt x="6727" y="906"/>
                      <a:pt x="6837" y="867"/>
                      <a:pt x="6947" y="867"/>
                    </a:cubicBezTo>
                    <a:close/>
                    <a:moveTo>
                      <a:pt x="7530" y="2434"/>
                    </a:moveTo>
                    <a:lnTo>
                      <a:pt x="10429" y="5364"/>
                    </a:lnTo>
                    <a:lnTo>
                      <a:pt x="8979" y="6814"/>
                    </a:lnTo>
                    <a:lnTo>
                      <a:pt x="6050" y="3884"/>
                    </a:lnTo>
                    <a:lnTo>
                      <a:pt x="7530" y="2434"/>
                    </a:lnTo>
                    <a:close/>
                    <a:moveTo>
                      <a:pt x="6648" y="5679"/>
                    </a:moveTo>
                    <a:lnTo>
                      <a:pt x="7247" y="6246"/>
                    </a:lnTo>
                    <a:lnTo>
                      <a:pt x="5482" y="8042"/>
                    </a:lnTo>
                    <a:lnTo>
                      <a:pt x="4884" y="7444"/>
                    </a:lnTo>
                    <a:lnTo>
                      <a:pt x="6648" y="5679"/>
                    </a:lnTo>
                    <a:close/>
                    <a:moveTo>
                      <a:pt x="11642" y="5561"/>
                    </a:moveTo>
                    <a:cubicBezTo>
                      <a:pt x="11752" y="5561"/>
                      <a:pt x="11862" y="5601"/>
                      <a:pt x="11941" y="5679"/>
                    </a:cubicBezTo>
                    <a:cubicBezTo>
                      <a:pt x="12098" y="5837"/>
                      <a:pt x="12098" y="6089"/>
                      <a:pt x="11941" y="6246"/>
                    </a:cubicBezTo>
                    <a:lnTo>
                      <a:pt x="9893" y="8294"/>
                    </a:lnTo>
                    <a:cubicBezTo>
                      <a:pt x="9814" y="8373"/>
                      <a:pt x="9704" y="8412"/>
                      <a:pt x="9594" y="8412"/>
                    </a:cubicBezTo>
                    <a:cubicBezTo>
                      <a:pt x="9484" y="8412"/>
                      <a:pt x="9373" y="8373"/>
                      <a:pt x="9295" y="8294"/>
                    </a:cubicBezTo>
                    <a:cubicBezTo>
                      <a:pt x="9137" y="8137"/>
                      <a:pt x="9137" y="7885"/>
                      <a:pt x="9295" y="7727"/>
                    </a:cubicBezTo>
                    <a:lnTo>
                      <a:pt x="11342" y="5679"/>
                    </a:lnTo>
                    <a:cubicBezTo>
                      <a:pt x="11421" y="5601"/>
                      <a:pt x="11531" y="5561"/>
                      <a:pt x="11642" y="5561"/>
                    </a:cubicBezTo>
                    <a:close/>
                    <a:moveTo>
                      <a:pt x="4065" y="7664"/>
                    </a:moveTo>
                    <a:lnTo>
                      <a:pt x="5230" y="8861"/>
                    </a:lnTo>
                    <a:lnTo>
                      <a:pt x="2426" y="11665"/>
                    </a:lnTo>
                    <a:cubicBezTo>
                      <a:pt x="2269" y="11823"/>
                      <a:pt x="2064" y="11902"/>
                      <a:pt x="1855" y="11902"/>
                    </a:cubicBezTo>
                    <a:cubicBezTo>
                      <a:pt x="1647" y="11902"/>
                      <a:pt x="1434" y="11823"/>
                      <a:pt x="1261" y="11665"/>
                    </a:cubicBezTo>
                    <a:cubicBezTo>
                      <a:pt x="914" y="11350"/>
                      <a:pt x="914" y="10783"/>
                      <a:pt x="1261" y="10468"/>
                    </a:cubicBezTo>
                    <a:lnTo>
                      <a:pt x="4065" y="7664"/>
                    </a:lnTo>
                    <a:close/>
                    <a:moveTo>
                      <a:pt x="6971" y="1"/>
                    </a:moveTo>
                    <a:cubicBezTo>
                      <a:pt x="6648" y="1"/>
                      <a:pt x="6317" y="119"/>
                      <a:pt x="6050" y="355"/>
                    </a:cubicBezTo>
                    <a:lnTo>
                      <a:pt x="4002" y="2403"/>
                    </a:lnTo>
                    <a:cubicBezTo>
                      <a:pt x="3529" y="2875"/>
                      <a:pt x="3529" y="3663"/>
                      <a:pt x="4002" y="4167"/>
                    </a:cubicBezTo>
                    <a:cubicBezTo>
                      <a:pt x="4258" y="4424"/>
                      <a:pt x="4564" y="4544"/>
                      <a:pt x="4874" y="4544"/>
                    </a:cubicBezTo>
                    <a:cubicBezTo>
                      <a:pt x="5058" y="4544"/>
                      <a:pt x="5243" y="4501"/>
                      <a:pt x="5419" y="4419"/>
                    </a:cubicBezTo>
                    <a:lnTo>
                      <a:pt x="6081" y="5018"/>
                    </a:lnTo>
                    <a:lnTo>
                      <a:pt x="4285" y="6814"/>
                    </a:lnTo>
                    <a:cubicBezTo>
                      <a:pt x="4206" y="6735"/>
                      <a:pt x="4096" y="6695"/>
                      <a:pt x="3990" y="6695"/>
                    </a:cubicBezTo>
                    <a:cubicBezTo>
                      <a:pt x="3884" y="6695"/>
                      <a:pt x="3781" y="6735"/>
                      <a:pt x="3718" y="6814"/>
                    </a:cubicBezTo>
                    <a:lnTo>
                      <a:pt x="631" y="9869"/>
                    </a:lnTo>
                    <a:cubicBezTo>
                      <a:pt x="1" y="10500"/>
                      <a:pt x="1" y="11571"/>
                      <a:pt x="631" y="12201"/>
                    </a:cubicBezTo>
                    <a:cubicBezTo>
                      <a:pt x="965" y="12536"/>
                      <a:pt x="1405" y="12701"/>
                      <a:pt x="1840" y="12701"/>
                    </a:cubicBezTo>
                    <a:cubicBezTo>
                      <a:pt x="2264" y="12701"/>
                      <a:pt x="2682" y="12544"/>
                      <a:pt x="2994" y="12232"/>
                    </a:cubicBezTo>
                    <a:lnTo>
                      <a:pt x="6050" y="9176"/>
                    </a:lnTo>
                    <a:cubicBezTo>
                      <a:pt x="6207" y="9019"/>
                      <a:pt x="6207" y="8735"/>
                      <a:pt x="6050" y="8578"/>
                    </a:cubicBezTo>
                    <a:lnTo>
                      <a:pt x="7845" y="6814"/>
                    </a:lnTo>
                    <a:lnTo>
                      <a:pt x="8475" y="7444"/>
                    </a:lnTo>
                    <a:cubicBezTo>
                      <a:pt x="8255" y="7853"/>
                      <a:pt x="8318" y="8452"/>
                      <a:pt x="8696" y="8861"/>
                    </a:cubicBezTo>
                    <a:cubicBezTo>
                      <a:pt x="8932" y="9098"/>
                      <a:pt x="9247" y="9216"/>
                      <a:pt x="9566" y="9216"/>
                    </a:cubicBezTo>
                    <a:cubicBezTo>
                      <a:pt x="9885" y="9216"/>
                      <a:pt x="10208" y="9098"/>
                      <a:pt x="10460" y="8861"/>
                    </a:cubicBezTo>
                    <a:lnTo>
                      <a:pt x="12508" y="6814"/>
                    </a:lnTo>
                    <a:cubicBezTo>
                      <a:pt x="12981" y="6341"/>
                      <a:pt x="12981" y="5553"/>
                      <a:pt x="12508" y="5018"/>
                    </a:cubicBezTo>
                    <a:cubicBezTo>
                      <a:pt x="12274" y="4784"/>
                      <a:pt x="11979" y="4670"/>
                      <a:pt x="11669" y="4670"/>
                    </a:cubicBezTo>
                    <a:cubicBezTo>
                      <a:pt x="11479" y="4670"/>
                      <a:pt x="11282" y="4713"/>
                      <a:pt x="11090" y="4797"/>
                    </a:cubicBezTo>
                    <a:lnTo>
                      <a:pt x="8066" y="1773"/>
                    </a:lnTo>
                    <a:cubicBezTo>
                      <a:pt x="8255" y="1332"/>
                      <a:pt x="8223" y="733"/>
                      <a:pt x="7845" y="355"/>
                    </a:cubicBezTo>
                    <a:cubicBezTo>
                      <a:pt x="7609" y="119"/>
                      <a:pt x="7294" y="1"/>
                      <a:pt x="6971" y="1"/>
                    </a:cubicBezTo>
                    <a:close/>
                  </a:path>
                </a:pathLst>
              </a:custGeom>
              <a:grpFill/>
              <a:ln>
                <a:solidFill>
                  <a:schemeClr val="bg1"/>
                </a:solidFill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pPr defTabSz="685800">
                  <a:buClr>
                    <a:srgbClr val="000000"/>
                  </a:buClr>
                </a:pPr>
                <a:endParaRPr sz="15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4689;p42"/>
              <p:cNvSpPr/>
              <p:nvPr/>
            </p:nvSpPr>
            <p:spPr>
              <a:xfrm>
                <a:off x="-63532650" y="2901200"/>
                <a:ext cx="185900" cy="63025"/>
              </a:xfrm>
              <a:custGeom>
                <a:avLst/>
                <a:gdLst/>
                <a:ahLst/>
                <a:cxnLst/>
                <a:rect l="l" t="t" r="r" b="b"/>
                <a:pathLst>
                  <a:path w="7436" h="2521" extrusionOk="0">
                    <a:moveTo>
                      <a:pt x="5356" y="851"/>
                    </a:moveTo>
                    <a:cubicBezTo>
                      <a:pt x="5577" y="851"/>
                      <a:pt x="5734" y="1040"/>
                      <a:pt x="5734" y="1261"/>
                    </a:cubicBezTo>
                    <a:lnTo>
                      <a:pt x="5734" y="1702"/>
                    </a:lnTo>
                    <a:lnTo>
                      <a:pt x="1607" y="1702"/>
                    </a:lnTo>
                    <a:lnTo>
                      <a:pt x="1607" y="1261"/>
                    </a:lnTo>
                    <a:cubicBezTo>
                      <a:pt x="1607" y="1040"/>
                      <a:pt x="1796" y="851"/>
                      <a:pt x="2048" y="851"/>
                    </a:cubicBezTo>
                    <a:close/>
                    <a:moveTo>
                      <a:pt x="2048" y="1"/>
                    </a:moveTo>
                    <a:cubicBezTo>
                      <a:pt x="1355" y="1"/>
                      <a:pt x="788" y="568"/>
                      <a:pt x="788" y="1261"/>
                    </a:cubicBezTo>
                    <a:lnTo>
                      <a:pt x="788" y="1702"/>
                    </a:lnTo>
                    <a:lnTo>
                      <a:pt x="378" y="1702"/>
                    </a:lnTo>
                    <a:cubicBezTo>
                      <a:pt x="158" y="1702"/>
                      <a:pt x="0" y="1891"/>
                      <a:pt x="0" y="2111"/>
                    </a:cubicBezTo>
                    <a:cubicBezTo>
                      <a:pt x="0" y="2332"/>
                      <a:pt x="189" y="2521"/>
                      <a:pt x="378" y="2521"/>
                    </a:cubicBezTo>
                    <a:lnTo>
                      <a:pt x="6995" y="2521"/>
                    </a:lnTo>
                    <a:cubicBezTo>
                      <a:pt x="7247" y="2521"/>
                      <a:pt x="7436" y="2332"/>
                      <a:pt x="7436" y="2111"/>
                    </a:cubicBezTo>
                    <a:cubicBezTo>
                      <a:pt x="7404" y="1891"/>
                      <a:pt x="7184" y="1702"/>
                      <a:pt x="6963" y="1702"/>
                    </a:cubicBezTo>
                    <a:lnTo>
                      <a:pt x="6553" y="1702"/>
                    </a:lnTo>
                    <a:lnTo>
                      <a:pt x="6553" y="1261"/>
                    </a:lnTo>
                    <a:cubicBezTo>
                      <a:pt x="6553" y="599"/>
                      <a:pt x="6018" y="1"/>
                      <a:pt x="5356" y="1"/>
                    </a:cubicBezTo>
                    <a:close/>
                  </a:path>
                </a:pathLst>
              </a:custGeom>
              <a:grpFill/>
              <a:ln>
                <a:solidFill>
                  <a:schemeClr val="bg1"/>
                </a:solidFill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pPr defTabSz="685800">
                  <a:buClr>
                    <a:srgbClr val="000000"/>
                  </a:buClr>
                </a:pPr>
                <a:endParaRPr sz="15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4" name="Google Shape;12535;p53"/>
            <p:cNvGrpSpPr/>
            <p:nvPr/>
          </p:nvGrpSpPr>
          <p:grpSpPr>
            <a:xfrm>
              <a:off x="5374037" y="2649783"/>
              <a:ext cx="395397" cy="445664"/>
              <a:chOff x="4670239" y="1541599"/>
              <a:chExt cx="359679" cy="321833"/>
            </a:xfrm>
          </p:grpSpPr>
          <p:sp>
            <p:nvSpPr>
              <p:cNvPr id="385" name="Google Shape;12536;p53"/>
              <p:cNvSpPr/>
              <p:nvPr/>
            </p:nvSpPr>
            <p:spPr>
              <a:xfrm>
                <a:off x="4818790" y="1606787"/>
                <a:ext cx="28838" cy="49687"/>
              </a:xfrm>
              <a:custGeom>
                <a:avLst/>
                <a:gdLst/>
                <a:ahLst/>
                <a:cxnLst/>
                <a:rect l="l" t="t" r="r" b="b"/>
                <a:pathLst>
                  <a:path w="906" h="1561" extrusionOk="0">
                    <a:moveTo>
                      <a:pt x="429" y="298"/>
                    </a:moveTo>
                    <a:lnTo>
                      <a:pt x="429" y="584"/>
                    </a:lnTo>
                    <a:cubicBezTo>
                      <a:pt x="310" y="537"/>
                      <a:pt x="287" y="489"/>
                      <a:pt x="287" y="429"/>
                    </a:cubicBezTo>
                    <a:cubicBezTo>
                      <a:pt x="287" y="346"/>
                      <a:pt x="358" y="310"/>
                      <a:pt x="429" y="298"/>
                    </a:cubicBezTo>
                    <a:close/>
                    <a:moveTo>
                      <a:pt x="537" y="882"/>
                    </a:moveTo>
                    <a:cubicBezTo>
                      <a:pt x="656" y="929"/>
                      <a:pt x="680" y="989"/>
                      <a:pt x="680" y="1060"/>
                    </a:cubicBezTo>
                    <a:cubicBezTo>
                      <a:pt x="680" y="1132"/>
                      <a:pt x="620" y="1191"/>
                      <a:pt x="537" y="1203"/>
                    </a:cubicBezTo>
                    <a:lnTo>
                      <a:pt x="537" y="882"/>
                    </a:lnTo>
                    <a:close/>
                    <a:moveTo>
                      <a:pt x="477" y="1"/>
                    </a:moveTo>
                    <a:cubicBezTo>
                      <a:pt x="441" y="1"/>
                      <a:pt x="418" y="13"/>
                      <a:pt x="418" y="48"/>
                    </a:cubicBezTo>
                    <a:lnTo>
                      <a:pt x="418" y="108"/>
                    </a:lnTo>
                    <a:cubicBezTo>
                      <a:pt x="191" y="132"/>
                      <a:pt x="48" y="251"/>
                      <a:pt x="48" y="477"/>
                    </a:cubicBezTo>
                    <a:cubicBezTo>
                      <a:pt x="48" y="715"/>
                      <a:pt x="227" y="787"/>
                      <a:pt x="418" y="870"/>
                    </a:cubicBezTo>
                    <a:lnTo>
                      <a:pt x="418" y="1239"/>
                    </a:lnTo>
                    <a:cubicBezTo>
                      <a:pt x="310" y="1215"/>
                      <a:pt x="263" y="1191"/>
                      <a:pt x="179" y="1120"/>
                    </a:cubicBezTo>
                    <a:cubicBezTo>
                      <a:pt x="159" y="1104"/>
                      <a:pt x="138" y="1096"/>
                      <a:pt x="118" y="1096"/>
                    </a:cubicBezTo>
                    <a:cubicBezTo>
                      <a:pt x="93" y="1096"/>
                      <a:pt x="69" y="1110"/>
                      <a:pt x="48" y="1144"/>
                    </a:cubicBezTo>
                    <a:cubicBezTo>
                      <a:pt x="1" y="1203"/>
                      <a:pt x="1" y="1263"/>
                      <a:pt x="48" y="1310"/>
                    </a:cubicBezTo>
                    <a:cubicBezTo>
                      <a:pt x="120" y="1418"/>
                      <a:pt x="287" y="1465"/>
                      <a:pt x="418" y="1465"/>
                    </a:cubicBezTo>
                    <a:lnTo>
                      <a:pt x="418" y="1513"/>
                    </a:lnTo>
                    <a:cubicBezTo>
                      <a:pt x="418" y="1549"/>
                      <a:pt x="441" y="1560"/>
                      <a:pt x="477" y="1560"/>
                    </a:cubicBezTo>
                    <a:cubicBezTo>
                      <a:pt x="501" y="1560"/>
                      <a:pt x="537" y="1549"/>
                      <a:pt x="537" y="1513"/>
                    </a:cubicBezTo>
                    <a:lnTo>
                      <a:pt x="537" y="1429"/>
                    </a:lnTo>
                    <a:cubicBezTo>
                      <a:pt x="727" y="1406"/>
                      <a:pt x="894" y="1263"/>
                      <a:pt x="894" y="1025"/>
                    </a:cubicBezTo>
                    <a:cubicBezTo>
                      <a:pt x="906" y="787"/>
                      <a:pt x="763" y="703"/>
                      <a:pt x="549" y="632"/>
                    </a:cubicBezTo>
                    <a:lnTo>
                      <a:pt x="549" y="286"/>
                    </a:lnTo>
                    <a:cubicBezTo>
                      <a:pt x="596" y="286"/>
                      <a:pt x="644" y="298"/>
                      <a:pt x="680" y="334"/>
                    </a:cubicBezTo>
                    <a:cubicBezTo>
                      <a:pt x="707" y="341"/>
                      <a:pt x="738" y="363"/>
                      <a:pt x="771" y="363"/>
                    </a:cubicBezTo>
                    <a:cubicBezTo>
                      <a:pt x="795" y="363"/>
                      <a:pt x="821" y="351"/>
                      <a:pt x="846" y="310"/>
                    </a:cubicBezTo>
                    <a:cubicBezTo>
                      <a:pt x="882" y="275"/>
                      <a:pt x="894" y="215"/>
                      <a:pt x="834" y="167"/>
                    </a:cubicBezTo>
                    <a:cubicBezTo>
                      <a:pt x="763" y="108"/>
                      <a:pt x="644" y="96"/>
                      <a:pt x="537" y="96"/>
                    </a:cubicBezTo>
                    <a:lnTo>
                      <a:pt x="537" y="48"/>
                    </a:lnTo>
                    <a:cubicBezTo>
                      <a:pt x="537" y="13"/>
                      <a:pt x="501" y="1"/>
                      <a:pt x="477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solidFill>
                  <a:schemeClr val="bg1"/>
                </a:solidFill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pPr defTabSz="685800"/>
                <a:endParaRPr sz="135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386" name="Google Shape;12537;p53"/>
              <p:cNvSpPr/>
              <p:nvPr/>
            </p:nvSpPr>
            <p:spPr>
              <a:xfrm>
                <a:off x="4875256" y="1557896"/>
                <a:ext cx="82281" cy="82663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2597" extrusionOk="0">
                    <a:moveTo>
                      <a:pt x="1287" y="310"/>
                    </a:moveTo>
                    <a:cubicBezTo>
                      <a:pt x="1823" y="310"/>
                      <a:pt x="2275" y="751"/>
                      <a:pt x="2275" y="1299"/>
                    </a:cubicBezTo>
                    <a:cubicBezTo>
                      <a:pt x="2263" y="1834"/>
                      <a:pt x="1823" y="2275"/>
                      <a:pt x="1287" y="2275"/>
                    </a:cubicBezTo>
                    <a:cubicBezTo>
                      <a:pt x="751" y="2275"/>
                      <a:pt x="310" y="1846"/>
                      <a:pt x="310" y="1299"/>
                    </a:cubicBezTo>
                    <a:cubicBezTo>
                      <a:pt x="310" y="763"/>
                      <a:pt x="739" y="310"/>
                      <a:pt x="1287" y="310"/>
                    </a:cubicBezTo>
                    <a:close/>
                    <a:moveTo>
                      <a:pt x="1287" y="1"/>
                    </a:moveTo>
                    <a:cubicBezTo>
                      <a:pt x="572" y="1"/>
                      <a:pt x="1" y="584"/>
                      <a:pt x="1" y="1299"/>
                    </a:cubicBezTo>
                    <a:cubicBezTo>
                      <a:pt x="1" y="2013"/>
                      <a:pt x="572" y="2596"/>
                      <a:pt x="1287" y="2596"/>
                    </a:cubicBezTo>
                    <a:cubicBezTo>
                      <a:pt x="2001" y="2596"/>
                      <a:pt x="2585" y="2013"/>
                      <a:pt x="2585" y="1299"/>
                    </a:cubicBezTo>
                    <a:cubicBezTo>
                      <a:pt x="2585" y="584"/>
                      <a:pt x="2001" y="1"/>
                      <a:pt x="1287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solidFill>
                  <a:schemeClr val="bg1"/>
                </a:solidFill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pPr defTabSz="685800"/>
                <a:endParaRPr sz="135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387" name="Google Shape;12538;p53"/>
              <p:cNvSpPr/>
              <p:nvPr/>
            </p:nvSpPr>
            <p:spPr>
              <a:xfrm>
                <a:off x="4775215" y="1541599"/>
                <a:ext cx="199001" cy="147850"/>
              </a:xfrm>
              <a:custGeom>
                <a:avLst/>
                <a:gdLst/>
                <a:ahLst/>
                <a:cxnLst/>
                <a:rect l="l" t="t" r="r" b="b"/>
                <a:pathLst>
                  <a:path w="6252" h="4645" extrusionOk="0">
                    <a:moveTo>
                      <a:pt x="1834" y="1811"/>
                    </a:moveTo>
                    <a:cubicBezTo>
                      <a:pt x="2168" y="1811"/>
                      <a:pt x="2465" y="1989"/>
                      <a:pt x="2644" y="2239"/>
                    </a:cubicBezTo>
                    <a:cubicBezTo>
                      <a:pt x="2680" y="2394"/>
                      <a:pt x="2739" y="2525"/>
                      <a:pt x="2799" y="2656"/>
                    </a:cubicBezTo>
                    <a:cubicBezTo>
                      <a:pt x="2799" y="2704"/>
                      <a:pt x="2811" y="2751"/>
                      <a:pt x="2811" y="2787"/>
                    </a:cubicBezTo>
                    <a:cubicBezTo>
                      <a:pt x="2811" y="3335"/>
                      <a:pt x="2382" y="3775"/>
                      <a:pt x="1834" y="3775"/>
                    </a:cubicBezTo>
                    <a:cubicBezTo>
                      <a:pt x="1298" y="3775"/>
                      <a:pt x="846" y="3347"/>
                      <a:pt x="846" y="2787"/>
                    </a:cubicBezTo>
                    <a:cubicBezTo>
                      <a:pt x="846" y="2251"/>
                      <a:pt x="1275" y="1811"/>
                      <a:pt x="1834" y="1811"/>
                    </a:cubicBezTo>
                    <a:close/>
                    <a:moveTo>
                      <a:pt x="1834" y="1263"/>
                    </a:moveTo>
                    <a:cubicBezTo>
                      <a:pt x="2108" y="1263"/>
                      <a:pt x="2382" y="1334"/>
                      <a:pt x="2620" y="1489"/>
                    </a:cubicBezTo>
                    <a:cubicBezTo>
                      <a:pt x="2608" y="1561"/>
                      <a:pt x="2608" y="1644"/>
                      <a:pt x="2584" y="1727"/>
                    </a:cubicBezTo>
                    <a:cubicBezTo>
                      <a:pt x="2382" y="1572"/>
                      <a:pt x="2108" y="1465"/>
                      <a:pt x="1822" y="1465"/>
                    </a:cubicBezTo>
                    <a:cubicBezTo>
                      <a:pt x="1120" y="1465"/>
                      <a:pt x="536" y="2049"/>
                      <a:pt x="536" y="2763"/>
                    </a:cubicBezTo>
                    <a:cubicBezTo>
                      <a:pt x="536" y="3477"/>
                      <a:pt x="1108" y="4061"/>
                      <a:pt x="1822" y="4061"/>
                    </a:cubicBezTo>
                    <a:cubicBezTo>
                      <a:pt x="2453" y="4061"/>
                      <a:pt x="2953" y="3632"/>
                      <a:pt x="3096" y="3049"/>
                    </a:cubicBezTo>
                    <a:cubicBezTo>
                      <a:pt x="3156" y="3108"/>
                      <a:pt x="3215" y="3156"/>
                      <a:pt x="3275" y="3216"/>
                    </a:cubicBezTo>
                    <a:cubicBezTo>
                      <a:pt x="3084" y="3870"/>
                      <a:pt x="2501" y="4299"/>
                      <a:pt x="1834" y="4299"/>
                    </a:cubicBezTo>
                    <a:cubicBezTo>
                      <a:pt x="1001" y="4299"/>
                      <a:pt x="310" y="3608"/>
                      <a:pt x="310" y="2775"/>
                    </a:cubicBezTo>
                    <a:cubicBezTo>
                      <a:pt x="310" y="1942"/>
                      <a:pt x="1001" y="1263"/>
                      <a:pt x="1834" y="1263"/>
                    </a:cubicBezTo>
                    <a:close/>
                    <a:moveTo>
                      <a:pt x="4430" y="1"/>
                    </a:moveTo>
                    <a:cubicBezTo>
                      <a:pt x="3644" y="1"/>
                      <a:pt x="2977" y="501"/>
                      <a:pt x="2703" y="1203"/>
                    </a:cubicBezTo>
                    <a:cubicBezTo>
                      <a:pt x="2441" y="1049"/>
                      <a:pt x="2144" y="977"/>
                      <a:pt x="1834" y="977"/>
                    </a:cubicBezTo>
                    <a:cubicBezTo>
                      <a:pt x="822" y="977"/>
                      <a:pt x="1" y="1799"/>
                      <a:pt x="1" y="2811"/>
                    </a:cubicBezTo>
                    <a:cubicBezTo>
                      <a:pt x="1" y="3823"/>
                      <a:pt x="822" y="4644"/>
                      <a:pt x="1834" y="4644"/>
                    </a:cubicBezTo>
                    <a:cubicBezTo>
                      <a:pt x="2608" y="4644"/>
                      <a:pt x="3287" y="4168"/>
                      <a:pt x="3561" y="3430"/>
                    </a:cubicBezTo>
                    <a:cubicBezTo>
                      <a:pt x="3811" y="3573"/>
                      <a:pt x="4108" y="3656"/>
                      <a:pt x="4430" y="3656"/>
                    </a:cubicBezTo>
                    <a:cubicBezTo>
                      <a:pt x="4846" y="3656"/>
                      <a:pt x="5251" y="3513"/>
                      <a:pt x="5585" y="3251"/>
                    </a:cubicBezTo>
                    <a:cubicBezTo>
                      <a:pt x="5894" y="3001"/>
                      <a:pt x="6132" y="2632"/>
                      <a:pt x="6216" y="2239"/>
                    </a:cubicBezTo>
                    <a:cubicBezTo>
                      <a:pt x="6228" y="2144"/>
                      <a:pt x="6192" y="2049"/>
                      <a:pt x="6097" y="2037"/>
                    </a:cubicBezTo>
                    <a:cubicBezTo>
                      <a:pt x="6086" y="2035"/>
                      <a:pt x="6076" y="2035"/>
                      <a:pt x="6065" y="2035"/>
                    </a:cubicBezTo>
                    <a:cubicBezTo>
                      <a:pt x="5991" y="2035"/>
                      <a:pt x="5917" y="2072"/>
                      <a:pt x="5906" y="2156"/>
                    </a:cubicBezTo>
                    <a:cubicBezTo>
                      <a:pt x="5739" y="2835"/>
                      <a:pt x="5144" y="3335"/>
                      <a:pt x="4430" y="3335"/>
                    </a:cubicBezTo>
                    <a:cubicBezTo>
                      <a:pt x="3882" y="3335"/>
                      <a:pt x="3394" y="3037"/>
                      <a:pt x="3120" y="2561"/>
                    </a:cubicBezTo>
                    <a:cubicBezTo>
                      <a:pt x="3096" y="2406"/>
                      <a:pt x="3037" y="2263"/>
                      <a:pt x="2965" y="2120"/>
                    </a:cubicBezTo>
                    <a:cubicBezTo>
                      <a:pt x="2763" y="1191"/>
                      <a:pt x="3477" y="310"/>
                      <a:pt x="4430" y="310"/>
                    </a:cubicBezTo>
                    <a:cubicBezTo>
                      <a:pt x="5144" y="310"/>
                      <a:pt x="5739" y="787"/>
                      <a:pt x="5906" y="1489"/>
                    </a:cubicBezTo>
                    <a:cubicBezTo>
                      <a:pt x="5916" y="1560"/>
                      <a:pt x="5986" y="1613"/>
                      <a:pt x="6058" y="1613"/>
                    </a:cubicBezTo>
                    <a:cubicBezTo>
                      <a:pt x="6071" y="1613"/>
                      <a:pt x="6084" y="1612"/>
                      <a:pt x="6097" y="1608"/>
                    </a:cubicBezTo>
                    <a:cubicBezTo>
                      <a:pt x="6192" y="1584"/>
                      <a:pt x="6251" y="1501"/>
                      <a:pt x="6216" y="1406"/>
                    </a:cubicBezTo>
                    <a:cubicBezTo>
                      <a:pt x="6132" y="1013"/>
                      <a:pt x="5906" y="656"/>
                      <a:pt x="5585" y="394"/>
                    </a:cubicBezTo>
                    <a:cubicBezTo>
                      <a:pt x="5251" y="132"/>
                      <a:pt x="4846" y="1"/>
                      <a:pt x="4430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solidFill>
                  <a:schemeClr val="bg1"/>
                </a:solidFill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pPr defTabSz="685800"/>
                <a:endParaRPr sz="135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388" name="Google Shape;12539;p53"/>
              <p:cNvSpPr/>
              <p:nvPr/>
            </p:nvSpPr>
            <p:spPr>
              <a:xfrm>
                <a:off x="4901803" y="1574957"/>
                <a:ext cx="28838" cy="50069"/>
              </a:xfrm>
              <a:custGeom>
                <a:avLst/>
                <a:gdLst/>
                <a:ahLst/>
                <a:cxnLst/>
                <a:rect l="l" t="t" r="r" b="b"/>
                <a:pathLst>
                  <a:path w="906" h="1573" extrusionOk="0">
                    <a:moveTo>
                      <a:pt x="429" y="322"/>
                    </a:moveTo>
                    <a:lnTo>
                      <a:pt x="429" y="596"/>
                    </a:lnTo>
                    <a:cubicBezTo>
                      <a:pt x="310" y="548"/>
                      <a:pt x="274" y="513"/>
                      <a:pt x="274" y="453"/>
                    </a:cubicBezTo>
                    <a:cubicBezTo>
                      <a:pt x="274" y="358"/>
                      <a:pt x="358" y="334"/>
                      <a:pt x="429" y="322"/>
                    </a:cubicBezTo>
                    <a:close/>
                    <a:moveTo>
                      <a:pt x="512" y="894"/>
                    </a:moveTo>
                    <a:cubicBezTo>
                      <a:pt x="631" y="941"/>
                      <a:pt x="667" y="1001"/>
                      <a:pt x="667" y="1072"/>
                    </a:cubicBezTo>
                    <a:cubicBezTo>
                      <a:pt x="667" y="1167"/>
                      <a:pt x="608" y="1215"/>
                      <a:pt x="512" y="1227"/>
                    </a:cubicBezTo>
                    <a:lnTo>
                      <a:pt x="512" y="894"/>
                    </a:lnTo>
                    <a:close/>
                    <a:moveTo>
                      <a:pt x="453" y="1"/>
                    </a:moveTo>
                    <a:cubicBezTo>
                      <a:pt x="429" y="1"/>
                      <a:pt x="393" y="24"/>
                      <a:pt x="393" y="48"/>
                    </a:cubicBezTo>
                    <a:lnTo>
                      <a:pt x="393" y="108"/>
                    </a:lnTo>
                    <a:cubicBezTo>
                      <a:pt x="167" y="132"/>
                      <a:pt x="24" y="251"/>
                      <a:pt x="24" y="477"/>
                    </a:cubicBezTo>
                    <a:cubicBezTo>
                      <a:pt x="24" y="715"/>
                      <a:pt x="203" y="798"/>
                      <a:pt x="393" y="870"/>
                    </a:cubicBezTo>
                    <a:lnTo>
                      <a:pt x="393" y="1239"/>
                    </a:lnTo>
                    <a:cubicBezTo>
                      <a:pt x="286" y="1227"/>
                      <a:pt x="250" y="1179"/>
                      <a:pt x="155" y="1120"/>
                    </a:cubicBezTo>
                    <a:cubicBezTo>
                      <a:pt x="138" y="1108"/>
                      <a:pt x="122" y="1102"/>
                      <a:pt x="106" y="1102"/>
                    </a:cubicBezTo>
                    <a:cubicBezTo>
                      <a:pt x="46" y="1102"/>
                      <a:pt x="0" y="1182"/>
                      <a:pt x="0" y="1239"/>
                    </a:cubicBezTo>
                    <a:cubicBezTo>
                      <a:pt x="0" y="1275"/>
                      <a:pt x="12" y="1298"/>
                      <a:pt x="24" y="1310"/>
                    </a:cubicBezTo>
                    <a:cubicBezTo>
                      <a:pt x="96" y="1417"/>
                      <a:pt x="262" y="1465"/>
                      <a:pt x="393" y="1465"/>
                    </a:cubicBezTo>
                    <a:lnTo>
                      <a:pt x="393" y="1525"/>
                    </a:lnTo>
                    <a:cubicBezTo>
                      <a:pt x="393" y="1548"/>
                      <a:pt x="429" y="1572"/>
                      <a:pt x="453" y="1572"/>
                    </a:cubicBezTo>
                    <a:cubicBezTo>
                      <a:pt x="488" y="1572"/>
                      <a:pt x="512" y="1548"/>
                      <a:pt x="512" y="1525"/>
                    </a:cubicBezTo>
                    <a:lnTo>
                      <a:pt x="512" y="1465"/>
                    </a:lnTo>
                    <a:cubicBezTo>
                      <a:pt x="715" y="1429"/>
                      <a:pt x="869" y="1298"/>
                      <a:pt x="869" y="1060"/>
                    </a:cubicBezTo>
                    <a:cubicBezTo>
                      <a:pt x="905" y="810"/>
                      <a:pt x="739" y="715"/>
                      <a:pt x="536" y="644"/>
                    </a:cubicBezTo>
                    <a:lnTo>
                      <a:pt x="536" y="298"/>
                    </a:lnTo>
                    <a:cubicBezTo>
                      <a:pt x="608" y="298"/>
                      <a:pt x="631" y="322"/>
                      <a:pt x="715" y="358"/>
                    </a:cubicBezTo>
                    <a:cubicBezTo>
                      <a:pt x="728" y="367"/>
                      <a:pt x="742" y="372"/>
                      <a:pt x="758" y="372"/>
                    </a:cubicBezTo>
                    <a:cubicBezTo>
                      <a:pt x="784" y="372"/>
                      <a:pt x="811" y="355"/>
                      <a:pt x="834" y="310"/>
                    </a:cubicBezTo>
                    <a:cubicBezTo>
                      <a:pt x="858" y="274"/>
                      <a:pt x="869" y="215"/>
                      <a:pt x="810" y="167"/>
                    </a:cubicBezTo>
                    <a:cubicBezTo>
                      <a:pt x="739" y="108"/>
                      <a:pt x="619" y="96"/>
                      <a:pt x="512" y="96"/>
                    </a:cubicBezTo>
                    <a:lnTo>
                      <a:pt x="512" y="48"/>
                    </a:lnTo>
                    <a:cubicBezTo>
                      <a:pt x="512" y="24"/>
                      <a:pt x="488" y="1"/>
                      <a:pt x="453" y="1"/>
                    </a:cubicBezTo>
                    <a:close/>
                  </a:path>
                </a:pathLst>
              </a:custGeom>
              <a:solidFill>
                <a:srgbClr val="657E93"/>
              </a:solidFill>
              <a:ln>
                <a:solidFill>
                  <a:schemeClr val="bg1"/>
                </a:solidFill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pPr defTabSz="685800"/>
                <a:endParaRPr sz="135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389" name="Google Shape;12540;p53"/>
              <p:cNvSpPr/>
              <p:nvPr/>
            </p:nvSpPr>
            <p:spPr>
              <a:xfrm>
                <a:off x="4670239" y="1657269"/>
                <a:ext cx="359679" cy="206163"/>
              </a:xfrm>
              <a:custGeom>
                <a:avLst/>
                <a:gdLst/>
                <a:ahLst/>
                <a:cxnLst/>
                <a:rect l="l" t="t" r="r" b="b"/>
                <a:pathLst>
                  <a:path w="11300" h="6477" extrusionOk="0">
                    <a:moveTo>
                      <a:pt x="3590" y="1935"/>
                    </a:moveTo>
                    <a:cubicBezTo>
                      <a:pt x="3607" y="1935"/>
                      <a:pt x="3623" y="1948"/>
                      <a:pt x="3632" y="1975"/>
                    </a:cubicBezTo>
                    <a:cubicBezTo>
                      <a:pt x="3715" y="2129"/>
                      <a:pt x="4727" y="4832"/>
                      <a:pt x="4751" y="4939"/>
                    </a:cubicBezTo>
                    <a:cubicBezTo>
                      <a:pt x="4775" y="4951"/>
                      <a:pt x="4751" y="4975"/>
                      <a:pt x="4727" y="4987"/>
                    </a:cubicBezTo>
                    <a:lnTo>
                      <a:pt x="4013" y="5261"/>
                    </a:lnTo>
                    <a:cubicBezTo>
                      <a:pt x="3965" y="5130"/>
                      <a:pt x="2941" y="2403"/>
                      <a:pt x="2870" y="2213"/>
                    </a:cubicBezTo>
                    <a:lnTo>
                      <a:pt x="3572" y="1939"/>
                    </a:lnTo>
                    <a:cubicBezTo>
                      <a:pt x="3578" y="1936"/>
                      <a:pt x="3584" y="1935"/>
                      <a:pt x="3590" y="1935"/>
                    </a:cubicBezTo>
                    <a:close/>
                    <a:moveTo>
                      <a:pt x="2584" y="2308"/>
                    </a:moveTo>
                    <a:lnTo>
                      <a:pt x="3727" y="5368"/>
                    </a:lnTo>
                    <a:cubicBezTo>
                      <a:pt x="3180" y="5570"/>
                      <a:pt x="1810" y="6082"/>
                      <a:pt x="1584" y="6166"/>
                    </a:cubicBezTo>
                    <a:cubicBezTo>
                      <a:pt x="1577" y="6172"/>
                      <a:pt x="1569" y="6175"/>
                      <a:pt x="1560" y="6175"/>
                    </a:cubicBezTo>
                    <a:cubicBezTo>
                      <a:pt x="1537" y="6175"/>
                      <a:pt x="1509" y="6156"/>
                      <a:pt x="1501" y="6130"/>
                    </a:cubicBezTo>
                    <a:lnTo>
                      <a:pt x="394" y="3201"/>
                    </a:lnTo>
                    <a:cubicBezTo>
                      <a:pt x="382" y="3177"/>
                      <a:pt x="394" y="3130"/>
                      <a:pt x="441" y="3118"/>
                    </a:cubicBezTo>
                    <a:cubicBezTo>
                      <a:pt x="1144" y="2844"/>
                      <a:pt x="2096" y="2487"/>
                      <a:pt x="2584" y="2308"/>
                    </a:cubicBezTo>
                    <a:close/>
                    <a:moveTo>
                      <a:pt x="10358" y="1"/>
                    </a:moveTo>
                    <a:cubicBezTo>
                      <a:pt x="10108" y="1"/>
                      <a:pt x="9869" y="131"/>
                      <a:pt x="9692" y="308"/>
                    </a:cubicBezTo>
                    <a:lnTo>
                      <a:pt x="7966" y="1737"/>
                    </a:lnTo>
                    <a:cubicBezTo>
                      <a:pt x="7883" y="1522"/>
                      <a:pt x="7668" y="1308"/>
                      <a:pt x="7263" y="1308"/>
                    </a:cubicBezTo>
                    <a:cubicBezTo>
                      <a:pt x="6756" y="1308"/>
                      <a:pt x="6387" y="1304"/>
                      <a:pt x="6108" y="1304"/>
                    </a:cubicBezTo>
                    <a:cubicBezTo>
                      <a:pt x="5503" y="1304"/>
                      <a:pt x="5318" y="1321"/>
                      <a:pt x="5049" y="1427"/>
                    </a:cubicBezTo>
                    <a:lnTo>
                      <a:pt x="3953" y="1868"/>
                    </a:lnTo>
                    <a:lnTo>
                      <a:pt x="3930" y="1820"/>
                    </a:lnTo>
                    <a:cubicBezTo>
                      <a:pt x="3875" y="1675"/>
                      <a:pt x="3745" y="1592"/>
                      <a:pt x="3597" y="1592"/>
                    </a:cubicBezTo>
                    <a:cubicBezTo>
                      <a:pt x="3550" y="1592"/>
                      <a:pt x="3502" y="1600"/>
                      <a:pt x="3453" y="1618"/>
                    </a:cubicBezTo>
                    <a:lnTo>
                      <a:pt x="2620" y="1927"/>
                    </a:lnTo>
                    <a:cubicBezTo>
                      <a:pt x="2251" y="2058"/>
                      <a:pt x="1108" y="2510"/>
                      <a:pt x="298" y="2808"/>
                    </a:cubicBezTo>
                    <a:cubicBezTo>
                      <a:pt x="96" y="2880"/>
                      <a:pt x="1" y="3106"/>
                      <a:pt x="84" y="3308"/>
                    </a:cubicBezTo>
                    <a:lnTo>
                      <a:pt x="1179" y="6225"/>
                    </a:lnTo>
                    <a:cubicBezTo>
                      <a:pt x="1234" y="6389"/>
                      <a:pt x="1379" y="6476"/>
                      <a:pt x="1540" y="6476"/>
                    </a:cubicBezTo>
                    <a:cubicBezTo>
                      <a:pt x="1590" y="6476"/>
                      <a:pt x="1641" y="6468"/>
                      <a:pt x="1691" y="6451"/>
                    </a:cubicBezTo>
                    <a:cubicBezTo>
                      <a:pt x="1941" y="6368"/>
                      <a:pt x="3608" y="5725"/>
                      <a:pt x="3977" y="5594"/>
                    </a:cubicBezTo>
                    <a:lnTo>
                      <a:pt x="4858" y="5261"/>
                    </a:lnTo>
                    <a:cubicBezTo>
                      <a:pt x="5049" y="5189"/>
                      <a:pt x="5144" y="4975"/>
                      <a:pt x="5061" y="4785"/>
                    </a:cubicBezTo>
                    <a:lnTo>
                      <a:pt x="5049" y="4737"/>
                    </a:lnTo>
                    <a:cubicBezTo>
                      <a:pt x="5620" y="4499"/>
                      <a:pt x="5632" y="4475"/>
                      <a:pt x="6228" y="4475"/>
                    </a:cubicBezTo>
                    <a:cubicBezTo>
                      <a:pt x="6311" y="4475"/>
                      <a:pt x="6394" y="4404"/>
                      <a:pt x="6394" y="4308"/>
                    </a:cubicBezTo>
                    <a:cubicBezTo>
                      <a:pt x="6394" y="4225"/>
                      <a:pt x="6311" y="4142"/>
                      <a:pt x="6228" y="4142"/>
                    </a:cubicBezTo>
                    <a:cubicBezTo>
                      <a:pt x="5585" y="4142"/>
                      <a:pt x="5525" y="4189"/>
                      <a:pt x="4930" y="4439"/>
                    </a:cubicBezTo>
                    <a:lnTo>
                      <a:pt x="4073" y="2153"/>
                    </a:lnTo>
                    <a:lnTo>
                      <a:pt x="5168" y="1689"/>
                    </a:lnTo>
                    <a:cubicBezTo>
                      <a:pt x="5361" y="1615"/>
                      <a:pt x="5513" y="1601"/>
                      <a:pt x="5986" y="1601"/>
                    </a:cubicBezTo>
                    <a:cubicBezTo>
                      <a:pt x="6270" y="1601"/>
                      <a:pt x="6670" y="1606"/>
                      <a:pt x="7263" y="1606"/>
                    </a:cubicBezTo>
                    <a:cubicBezTo>
                      <a:pt x="7442" y="1606"/>
                      <a:pt x="7561" y="1665"/>
                      <a:pt x="7644" y="1784"/>
                    </a:cubicBezTo>
                    <a:cubicBezTo>
                      <a:pt x="7704" y="1868"/>
                      <a:pt x="7704" y="1963"/>
                      <a:pt x="7716" y="1987"/>
                    </a:cubicBezTo>
                    <a:cubicBezTo>
                      <a:pt x="7716" y="2046"/>
                      <a:pt x="7668" y="2344"/>
                      <a:pt x="7382" y="2391"/>
                    </a:cubicBezTo>
                    <a:cubicBezTo>
                      <a:pt x="6942" y="2463"/>
                      <a:pt x="5989" y="2594"/>
                      <a:pt x="5978" y="2594"/>
                    </a:cubicBezTo>
                    <a:cubicBezTo>
                      <a:pt x="5882" y="2606"/>
                      <a:pt x="5823" y="2689"/>
                      <a:pt x="5835" y="2772"/>
                    </a:cubicBezTo>
                    <a:cubicBezTo>
                      <a:pt x="5858" y="2844"/>
                      <a:pt x="5918" y="2903"/>
                      <a:pt x="6001" y="2903"/>
                    </a:cubicBezTo>
                    <a:lnTo>
                      <a:pt x="6037" y="2903"/>
                    </a:lnTo>
                    <a:cubicBezTo>
                      <a:pt x="6049" y="2903"/>
                      <a:pt x="7001" y="2772"/>
                      <a:pt x="7442" y="2701"/>
                    </a:cubicBezTo>
                    <a:cubicBezTo>
                      <a:pt x="7859" y="2630"/>
                      <a:pt x="8014" y="2284"/>
                      <a:pt x="8037" y="2046"/>
                    </a:cubicBezTo>
                    <a:lnTo>
                      <a:pt x="9919" y="498"/>
                    </a:lnTo>
                    <a:cubicBezTo>
                      <a:pt x="10039" y="385"/>
                      <a:pt x="10193" y="287"/>
                      <a:pt x="10356" y="287"/>
                    </a:cubicBezTo>
                    <a:cubicBezTo>
                      <a:pt x="10451" y="287"/>
                      <a:pt x="10549" y="320"/>
                      <a:pt x="10645" y="403"/>
                    </a:cubicBezTo>
                    <a:cubicBezTo>
                      <a:pt x="10942" y="701"/>
                      <a:pt x="10681" y="1058"/>
                      <a:pt x="10597" y="1141"/>
                    </a:cubicBezTo>
                    <a:cubicBezTo>
                      <a:pt x="10526" y="1213"/>
                      <a:pt x="8240" y="3677"/>
                      <a:pt x="8240" y="3677"/>
                    </a:cubicBezTo>
                    <a:cubicBezTo>
                      <a:pt x="7906" y="4070"/>
                      <a:pt x="7466" y="4130"/>
                      <a:pt x="7263" y="4130"/>
                    </a:cubicBezTo>
                    <a:lnTo>
                      <a:pt x="6966" y="4130"/>
                    </a:lnTo>
                    <a:cubicBezTo>
                      <a:pt x="6882" y="4130"/>
                      <a:pt x="6811" y="4201"/>
                      <a:pt x="6811" y="4296"/>
                    </a:cubicBezTo>
                    <a:cubicBezTo>
                      <a:pt x="6811" y="4380"/>
                      <a:pt x="6882" y="4463"/>
                      <a:pt x="6966" y="4463"/>
                    </a:cubicBezTo>
                    <a:lnTo>
                      <a:pt x="7287" y="4463"/>
                    </a:lnTo>
                    <a:cubicBezTo>
                      <a:pt x="7502" y="4439"/>
                      <a:pt x="8061" y="4368"/>
                      <a:pt x="8478" y="3892"/>
                    </a:cubicBezTo>
                    <a:lnTo>
                      <a:pt x="10835" y="1344"/>
                    </a:lnTo>
                    <a:cubicBezTo>
                      <a:pt x="11062" y="1153"/>
                      <a:pt x="11300" y="629"/>
                      <a:pt x="10871" y="213"/>
                    </a:cubicBezTo>
                    <a:cubicBezTo>
                      <a:pt x="10706" y="62"/>
                      <a:pt x="10530" y="1"/>
                      <a:pt x="10358" y="1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pPr defTabSz="685800"/>
                <a:endParaRPr sz="135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84906875-3ABD-432C-88DE-B18F435CF0CD}"/>
                </a:ext>
              </a:extLst>
            </p:cNvPr>
            <p:cNvGrpSpPr/>
            <p:nvPr/>
          </p:nvGrpSpPr>
          <p:grpSpPr>
            <a:xfrm>
              <a:off x="3424848" y="4731638"/>
              <a:ext cx="353273" cy="392926"/>
              <a:chOff x="4135438" y="4778377"/>
              <a:chExt cx="565208" cy="628650"/>
            </a:xfrm>
          </p:grpSpPr>
          <p:sp>
            <p:nvSpPr>
              <p:cNvPr id="66" name="Freeform 341">
                <a:extLst>
                  <a:ext uri="{FF2B5EF4-FFF2-40B4-BE49-F238E27FC236}">
                    <a16:creationId xmlns:a16="http://schemas.microsoft.com/office/drawing/2014/main" id="{BCE88C47-E7B8-4047-919C-2A91DF0C06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5438" y="4778377"/>
                <a:ext cx="565208" cy="628650"/>
              </a:xfrm>
              <a:custGeom>
                <a:avLst/>
                <a:gdLst>
                  <a:gd name="T0" fmla="*/ 74 w 83"/>
                  <a:gd name="T1" fmla="*/ 32 h 92"/>
                  <a:gd name="T2" fmla="*/ 38 w 83"/>
                  <a:gd name="T3" fmla="*/ 0 h 92"/>
                  <a:gd name="T4" fmla="*/ 0 w 83"/>
                  <a:gd name="T5" fmla="*/ 38 h 92"/>
                  <a:gd name="T6" fmla="*/ 16 w 83"/>
                  <a:gd name="T7" fmla="*/ 69 h 92"/>
                  <a:gd name="T8" fmla="*/ 16 w 83"/>
                  <a:gd name="T9" fmla="*/ 92 h 92"/>
                  <a:gd name="T10" fmla="*/ 56 w 83"/>
                  <a:gd name="T11" fmla="*/ 92 h 92"/>
                  <a:gd name="T12" fmla="*/ 56 w 83"/>
                  <a:gd name="T13" fmla="*/ 78 h 92"/>
                  <a:gd name="T14" fmla="*/ 71 w 83"/>
                  <a:gd name="T15" fmla="*/ 75 h 92"/>
                  <a:gd name="T16" fmla="*/ 74 w 83"/>
                  <a:gd name="T17" fmla="*/ 56 h 92"/>
                  <a:gd name="T18" fmla="*/ 80 w 83"/>
                  <a:gd name="T19" fmla="*/ 56 h 92"/>
                  <a:gd name="T20" fmla="*/ 82 w 83"/>
                  <a:gd name="T21" fmla="*/ 55 h 92"/>
                  <a:gd name="T22" fmla="*/ 83 w 83"/>
                  <a:gd name="T23" fmla="*/ 52 h 92"/>
                  <a:gd name="T24" fmla="*/ 74 w 83"/>
                  <a:gd name="T25" fmla="*/ 3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92">
                    <a:moveTo>
                      <a:pt x="74" y="32"/>
                    </a:moveTo>
                    <a:cubicBezTo>
                      <a:pt x="74" y="11"/>
                      <a:pt x="55" y="0"/>
                      <a:pt x="38" y="0"/>
                    </a:cubicBezTo>
                    <a:cubicBezTo>
                      <a:pt x="17" y="0"/>
                      <a:pt x="0" y="17"/>
                      <a:pt x="0" y="38"/>
                    </a:cubicBezTo>
                    <a:cubicBezTo>
                      <a:pt x="0" y="50"/>
                      <a:pt x="4" y="62"/>
                      <a:pt x="16" y="69"/>
                    </a:cubicBezTo>
                    <a:cubicBezTo>
                      <a:pt x="16" y="92"/>
                      <a:pt x="16" y="92"/>
                      <a:pt x="16" y="92"/>
                    </a:cubicBezTo>
                    <a:cubicBezTo>
                      <a:pt x="56" y="92"/>
                      <a:pt x="56" y="92"/>
                      <a:pt x="56" y="92"/>
                    </a:cubicBezTo>
                    <a:cubicBezTo>
                      <a:pt x="56" y="78"/>
                      <a:pt x="56" y="78"/>
                      <a:pt x="56" y="78"/>
                    </a:cubicBezTo>
                    <a:cubicBezTo>
                      <a:pt x="64" y="78"/>
                      <a:pt x="68" y="78"/>
                      <a:pt x="71" y="75"/>
                    </a:cubicBezTo>
                    <a:cubicBezTo>
                      <a:pt x="74" y="71"/>
                      <a:pt x="74" y="56"/>
                      <a:pt x="74" y="56"/>
                    </a:cubicBezTo>
                    <a:cubicBezTo>
                      <a:pt x="74" y="56"/>
                      <a:pt x="78" y="56"/>
                      <a:pt x="80" y="56"/>
                    </a:cubicBezTo>
                    <a:cubicBezTo>
                      <a:pt x="81" y="56"/>
                      <a:pt x="82" y="56"/>
                      <a:pt x="82" y="55"/>
                    </a:cubicBezTo>
                    <a:cubicBezTo>
                      <a:pt x="83" y="54"/>
                      <a:pt x="83" y="53"/>
                      <a:pt x="83" y="52"/>
                    </a:cubicBezTo>
                    <a:cubicBezTo>
                      <a:pt x="83" y="46"/>
                      <a:pt x="74" y="35"/>
                      <a:pt x="74" y="32"/>
                    </a:cubicBezTo>
                    <a:close/>
                  </a:path>
                </a:pathLst>
              </a:custGeom>
              <a:noFill/>
              <a:ln w="12700" cap="flat">
                <a:solidFill>
                  <a:sysClr val="window" lastClr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id-ID" kern="0">
                  <a:solidFill>
                    <a:prstClr val="black"/>
                  </a:solidFill>
                  <a:latin typeface="Segoe UI Light"/>
                </a:endParaRPr>
              </a:p>
            </p:txBody>
          </p: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00E21960-704B-476B-B425-DDCC738B7EF0}"/>
                  </a:ext>
                </a:extLst>
              </p:cNvPr>
              <p:cNvGrpSpPr/>
              <p:nvPr/>
            </p:nvGrpSpPr>
            <p:grpSpPr>
              <a:xfrm>
                <a:off x="4195763" y="4868862"/>
                <a:ext cx="272256" cy="272256"/>
                <a:chOff x="4119563" y="3979863"/>
                <a:chExt cx="346075" cy="346075"/>
              </a:xfrm>
            </p:grpSpPr>
            <p:sp>
              <p:nvSpPr>
                <p:cNvPr id="68" name="Freeform 16">
                  <a:extLst>
                    <a:ext uri="{FF2B5EF4-FFF2-40B4-BE49-F238E27FC236}">
                      <a16:creationId xmlns:a16="http://schemas.microsoft.com/office/drawing/2014/main" id="{30DB788F-3B3A-435A-857D-F339C8D682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19563" y="3979863"/>
                  <a:ext cx="346075" cy="346075"/>
                </a:xfrm>
                <a:custGeom>
                  <a:avLst/>
                  <a:gdLst>
                    <a:gd name="T0" fmla="*/ 79 w 92"/>
                    <a:gd name="T1" fmla="*/ 52 h 92"/>
                    <a:gd name="T2" fmla="*/ 92 w 92"/>
                    <a:gd name="T3" fmla="*/ 52 h 92"/>
                    <a:gd name="T4" fmla="*/ 92 w 92"/>
                    <a:gd name="T5" fmla="*/ 40 h 92"/>
                    <a:gd name="T6" fmla="*/ 79 w 92"/>
                    <a:gd name="T7" fmla="*/ 40 h 92"/>
                    <a:gd name="T8" fmla="*/ 75 w 92"/>
                    <a:gd name="T9" fmla="*/ 28 h 92"/>
                    <a:gd name="T10" fmla="*/ 84 w 92"/>
                    <a:gd name="T11" fmla="*/ 19 h 92"/>
                    <a:gd name="T12" fmla="*/ 73 w 92"/>
                    <a:gd name="T13" fmla="*/ 8 h 92"/>
                    <a:gd name="T14" fmla="*/ 64 w 92"/>
                    <a:gd name="T15" fmla="*/ 17 h 92"/>
                    <a:gd name="T16" fmla="*/ 52 w 92"/>
                    <a:gd name="T17" fmla="*/ 13 h 92"/>
                    <a:gd name="T18" fmla="*/ 52 w 92"/>
                    <a:gd name="T19" fmla="*/ 0 h 92"/>
                    <a:gd name="T20" fmla="*/ 40 w 92"/>
                    <a:gd name="T21" fmla="*/ 0 h 92"/>
                    <a:gd name="T22" fmla="*/ 40 w 92"/>
                    <a:gd name="T23" fmla="*/ 13 h 92"/>
                    <a:gd name="T24" fmla="*/ 28 w 92"/>
                    <a:gd name="T25" fmla="*/ 17 h 92"/>
                    <a:gd name="T26" fmla="*/ 19 w 92"/>
                    <a:gd name="T27" fmla="*/ 8 h 92"/>
                    <a:gd name="T28" fmla="*/ 8 w 92"/>
                    <a:gd name="T29" fmla="*/ 19 h 92"/>
                    <a:gd name="T30" fmla="*/ 17 w 92"/>
                    <a:gd name="T31" fmla="*/ 28 h 92"/>
                    <a:gd name="T32" fmla="*/ 13 w 92"/>
                    <a:gd name="T33" fmla="*/ 40 h 92"/>
                    <a:gd name="T34" fmla="*/ 0 w 92"/>
                    <a:gd name="T35" fmla="*/ 40 h 92"/>
                    <a:gd name="T36" fmla="*/ 0 w 92"/>
                    <a:gd name="T37" fmla="*/ 52 h 92"/>
                    <a:gd name="T38" fmla="*/ 13 w 92"/>
                    <a:gd name="T39" fmla="*/ 52 h 92"/>
                    <a:gd name="T40" fmla="*/ 17 w 92"/>
                    <a:gd name="T41" fmla="*/ 64 h 92"/>
                    <a:gd name="T42" fmla="*/ 8 w 92"/>
                    <a:gd name="T43" fmla="*/ 73 h 92"/>
                    <a:gd name="T44" fmla="*/ 19 w 92"/>
                    <a:gd name="T45" fmla="*/ 84 h 92"/>
                    <a:gd name="T46" fmla="*/ 28 w 92"/>
                    <a:gd name="T47" fmla="*/ 75 h 92"/>
                    <a:gd name="T48" fmla="*/ 40 w 92"/>
                    <a:gd name="T49" fmla="*/ 79 h 92"/>
                    <a:gd name="T50" fmla="*/ 40 w 92"/>
                    <a:gd name="T51" fmla="*/ 92 h 92"/>
                    <a:gd name="T52" fmla="*/ 52 w 92"/>
                    <a:gd name="T53" fmla="*/ 92 h 92"/>
                    <a:gd name="T54" fmla="*/ 52 w 92"/>
                    <a:gd name="T55" fmla="*/ 79 h 92"/>
                    <a:gd name="T56" fmla="*/ 64 w 92"/>
                    <a:gd name="T57" fmla="*/ 75 h 92"/>
                    <a:gd name="T58" fmla="*/ 73 w 92"/>
                    <a:gd name="T59" fmla="*/ 84 h 92"/>
                    <a:gd name="T60" fmla="*/ 84 w 92"/>
                    <a:gd name="T61" fmla="*/ 73 h 92"/>
                    <a:gd name="T62" fmla="*/ 75 w 92"/>
                    <a:gd name="T63" fmla="*/ 64 h 92"/>
                    <a:gd name="T64" fmla="*/ 79 w 92"/>
                    <a:gd name="T65" fmla="*/ 52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92" h="92">
                      <a:moveTo>
                        <a:pt x="79" y="52"/>
                      </a:moveTo>
                      <a:cubicBezTo>
                        <a:pt x="92" y="52"/>
                        <a:pt x="92" y="52"/>
                        <a:pt x="92" y="52"/>
                      </a:cubicBezTo>
                      <a:cubicBezTo>
                        <a:pt x="92" y="40"/>
                        <a:pt x="92" y="40"/>
                        <a:pt x="92" y="40"/>
                      </a:cubicBezTo>
                      <a:cubicBezTo>
                        <a:pt x="79" y="40"/>
                        <a:pt x="79" y="40"/>
                        <a:pt x="79" y="40"/>
                      </a:cubicBezTo>
                      <a:cubicBezTo>
                        <a:pt x="78" y="37"/>
                        <a:pt x="77" y="31"/>
                        <a:pt x="75" y="28"/>
                      </a:cubicBezTo>
                      <a:cubicBezTo>
                        <a:pt x="84" y="19"/>
                        <a:pt x="84" y="19"/>
                        <a:pt x="84" y="19"/>
                      </a:cubicBezTo>
                      <a:cubicBezTo>
                        <a:pt x="73" y="8"/>
                        <a:pt x="73" y="8"/>
                        <a:pt x="73" y="8"/>
                      </a:cubicBezTo>
                      <a:cubicBezTo>
                        <a:pt x="64" y="17"/>
                        <a:pt x="64" y="17"/>
                        <a:pt x="64" y="17"/>
                      </a:cubicBezTo>
                      <a:cubicBezTo>
                        <a:pt x="61" y="15"/>
                        <a:pt x="55" y="14"/>
                        <a:pt x="52" y="13"/>
                      </a:cubicBezTo>
                      <a:cubicBezTo>
                        <a:pt x="52" y="0"/>
                        <a:pt x="52" y="0"/>
                        <a:pt x="52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40" y="13"/>
                        <a:pt x="40" y="13"/>
                        <a:pt x="40" y="13"/>
                      </a:cubicBezTo>
                      <a:cubicBezTo>
                        <a:pt x="37" y="14"/>
                        <a:pt x="31" y="15"/>
                        <a:pt x="28" y="17"/>
                      </a:cubicBezTo>
                      <a:cubicBezTo>
                        <a:pt x="19" y="8"/>
                        <a:pt x="19" y="8"/>
                        <a:pt x="19" y="8"/>
                      </a:cubicBezTo>
                      <a:cubicBezTo>
                        <a:pt x="8" y="19"/>
                        <a:pt x="8" y="19"/>
                        <a:pt x="8" y="19"/>
                      </a:cubicBezTo>
                      <a:cubicBezTo>
                        <a:pt x="17" y="28"/>
                        <a:pt x="17" y="28"/>
                        <a:pt x="17" y="28"/>
                      </a:cubicBezTo>
                      <a:cubicBezTo>
                        <a:pt x="15" y="31"/>
                        <a:pt x="14" y="37"/>
                        <a:pt x="13" y="40"/>
                      </a:cubicBezTo>
                      <a:cubicBezTo>
                        <a:pt x="0" y="40"/>
                        <a:pt x="0" y="40"/>
                        <a:pt x="0" y="40"/>
                      </a:cubicBezTo>
                      <a:cubicBezTo>
                        <a:pt x="0" y="52"/>
                        <a:pt x="0" y="52"/>
                        <a:pt x="0" y="52"/>
                      </a:cubicBezTo>
                      <a:cubicBezTo>
                        <a:pt x="13" y="52"/>
                        <a:pt x="13" y="52"/>
                        <a:pt x="13" y="52"/>
                      </a:cubicBezTo>
                      <a:cubicBezTo>
                        <a:pt x="14" y="55"/>
                        <a:pt x="15" y="61"/>
                        <a:pt x="17" y="64"/>
                      </a:cubicBezTo>
                      <a:cubicBezTo>
                        <a:pt x="8" y="73"/>
                        <a:pt x="8" y="73"/>
                        <a:pt x="8" y="73"/>
                      </a:cubicBezTo>
                      <a:cubicBezTo>
                        <a:pt x="19" y="84"/>
                        <a:pt x="19" y="84"/>
                        <a:pt x="19" y="84"/>
                      </a:cubicBezTo>
                      <a:cubicBezTo>
                        <a:pt x="28" y="75"/>
                        <a:pt x="28" y="75"/>
                        <a:pt x="28" y="75"/>
                      </a:cubicBezTo>
                      <a:cubicBezTo>
                        <a:pt x="31" y="77"/>
                        <a:pt x="37" y="78"/>
                        <a:pt x="40" y="79"/>
                      </a:cubicBezTo>
                      <a:cubicBezTo>
                        <a:pt x="40" y="92"/>
                        <a:pt x="40" y="92"/>
                        <a:pt x="40" y="92"/>
                      </a:cubicBezTo>
                      <a:cubicBezTo>
                        <a:pt x="52" y="92"/>
                        <a:pt x="52" y="92"/>
                        <a:pt x="52" y="92"/>
                      </a:cubicBezTo>
                      <a:cubicBezTo>
                        <a:pt x="52" y="79"/>
                        <a:pt x="52" y="79"/>
                        <a:pt x="52" y="79"/>
                      </a:cubicBezTo>
                      <a:cubicBezTo>
                        <a:pt x="55" y="78"/>
                        <a:pt x="61" y="77"/>
                        <a:pt x="64" y="75"/>
                      </a:cubicBezTo>
                      <a:cubicBezTo>
                        <a:pt x="73" y="84"/>
                        <a:pt x="73" y="84"/>
                        <a:pt x="73" y="84"/>
                      </a:cubicBezTo>
                      <a:cubicBezTo>
                        <a:pt x="84" y="73"/>
                        <a:pt x="84" y="73"/>
                        <a:pt x="84" y="73"/>
                      </a:cubicBezTo>
                      <a:cubicBezTo>
                        <a:pt x="75" y="64"/>
                        <a:pt x="75" y="64"/>
                        <a:pt x="75" y="64"/>
                      </a:cubicBezTo>
                      <a:cubicBezTo>
                        <a:pt x="77" y="61"/>
                        <a:pt x="78" y="55"/>
                        <a:pt x="79" y="52"/>
                      </a:cubicBezTo>
                      <a:close/>
                    </a:path>
                  </a:pathLst>
                </a:custGeom>
                <a:noFill/>
                <a:ln w="12700" cap="rnd">
                  <a:solidFill>
                    <a:sysClr val="window" lastClr="FFFF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>
                    <a:defRPr/>
                  </a:pPr>
                  <a:endParaRPr lang="id-ID" kern="0">
                    <a:solidFill>
                      <a:prstClr val="black"/>
                    </a:solidFill>
                    <a:latin typeface="Segoe UI Light"/>
                  </a:endParaRPr>
                </a:p>
              </p:txBody>
            </p:sp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E1E64C82-A220-4E27-9C6F-054181EE65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5925" y="4084638"/>
                  <a:ext cx="134938" cy="136525"/>
                </a:xfrm>
                <a:prstGeom prst="ellipse">
                  <a:avLst/>
                </a:prstGeom>
                <a:noFill/>
                <a:ln w="12700" cap="rnd">
                  <a:solidFill>
                    <a:sysClr val="window" lastClr="FFFF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>
                    <a:defRPr/>
                  </a:pPr>
                  <a:endParaRPr lang="id-ID" kern="0">
                    <a:solidFill>
                      <a:prstClr val="black"/>
                    </a:solidFill>
                    <a:latin typeface="Segoe UI Light"/>
                  </a:endParaRPr>
                </a:p>
              </p:txBody>
            </p:sp>
          </p:grpSp>
        </p:grpSp>
      </p:grpSp>
      <p:sp>
        <p:nvSpPr>
          <p:cNvPr id="71" name="Oval 70"/>
          <p:cNvSpPr/>
          <p:nvPr/>
        </p:nvSpPr>
        <p:spPr>
          <a:xfrm rot="10800000" flipV="1">
            <a:off x="2830640" y="137711"/>
            <a:ext cx="1263825" cy="1118867"/>
          </a:xfrm>
          <a:prstGeom prst="ellipse">
            <a:avLst/>
          </a:prstGeom>
          <a:noFill/>
          <a:ln w="7620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72" name="Freeform 72"/>
          <p:cNvSpPr>
            <a:spLocks noEditPoints="1"/>
          </p:cNvSpPr>
          <p:nvPr/>
        </p:nvSpPr>
        <p:spPr bwMode="auto">
          <a:xfrm>
            <a:off x="3044276" y="323817"/>
            <a:ext cx="929495" cy="639014"/>
          </a:xfrm>
          <a:custGeom>
            <a:avLst/>
            <a:gdLst>
              <a:gd name="T0" fmla="*/ 249238 w 73"/>
              <a:gd name="T1" fmla="*/ 48045 h 68"/>
              <a:gd name="T2" fmla="*/ 249238 w 73"/>
              <a:gd name="T3" fmla="*/ 65204 h 68"/>
              <a:gd name="T4" fmla="*/ 232167 w 73"/>
              <a:gd name="T5" fmla="*/ 65204 h 68"/>
              <a:gd name="T6" fmla="*/ 221924 w 73"/>
              <a:gd name="T7" fmla="*/ 75500 h 68"/>
              <a:gd name="T8" fmla="*/ 23900 w 73"/>
              <a:gd name="T9" fmla="*/ 75500 h 68"/>
              <a:gd name="T10" fmla="*/ 17071 w 73"/>
              <a:gd name="T11" fmla="*/ 65204 h 68"/>
              <a:gd name="T12" fmla="*/ 0 w 73"/>
              <a:gd name="T13" fmla="*/ 65204 h 68"/>
              <a:gd name="T14" fmla="*/ 0 w 73"/>
              <a:gd name="T15" fmla="*/ 48045 h 68"/>
              <a:gd name="T16" fmla="*/ 122912 w 73"/>
              <a:gd name="T17" fmla="*/ 0 h 68"/>
              <a:gd name="T18" fmla="*/ 249238 w 73"/>
              <a:gd name="T19" fmla="*/ 48045 h 68"/>
              <a:gd name="T20" fmla="*/ 249238 w 73"/>
              <a:gd name="T21" fmla="*/ 216204 h 68"/>
              <a:gd name="T22" fmla="*/ 249238 w 73"/>
              <a:gd name="T23" fmla="*/ 233363 h 68"/>
              <a:gd name="T24" fmla="*/ 0 w 73"/>
              <a:gd name="T25" fmla="*/ 233363 h 68"/>
              <a:gd name="T26" fmla="*/ 0 w 73"/>
              <a:gd name="T27" fmla="*/ 216204 h 68"/>
              <a:gd name="T28" fmla="*/ 6828 w 73"/>
              <a:gd name="T29" fmla="*/ 205909 h 68"/>
              <a:gd name="T30" fmla="*/ 238995 w 73"/>
              <a:gd name="T31" fmla="*/ 205909 h 68"/>
              <a:gd name="T32" fmla="*/ 249238 w 73"/>
              <a:gd name="T33" fmla="*/ 216204 h 68"/>
              <a:gd name="T34" fmla="*/ 64870 w 73"/>
              <a:gd name="T35" fmla="*/ 82363 h 68"/>
              <a:gd name="T36" fmla="*/ 64870 w 73"/>
              <a:gd name="T37" fmla="*/ 181886 h 68"/>
              <a:gd name="T38" fmla="*/ 81941 w 73"/>
              <a:gd name="T39" fmla="*/ 181886 h 68"/>
              <a:gd name="T40" fmla="*/ 81941 w 73"/>
              <a:gd name="T41" fmla="*/ 82363 h 68"/>
              <a:gd name="T42" fmla="*/ 116083 w 73"/>
              <a:gd name="T43" fmla="*/ 82363 h 68"/>
              <a:gd name="T44" fmla="*/ 116083 w 73"/>
              <a:gd name="T45" fmla="*/ 181886 h 68"/>
              <a:gd name="T46" fmla="*/ 133155 w 73"/>
              <a:gd name="T47" fmla="*/ 181886 h 68"/>
              <a:gd name="T48" fmla="*/ 133155 w 73"/>
              <a:gd name="T49" fmla="*/ 82363 h 68"/>
              <a:gd name="T50" fmla="*/ 163883 w 73"/>
              <a:gd name="T51" fmla="*/ 82363 h 68"/>
              <a:gd name="T52" fmla="*/ 163883 w 73"/>
              <a:gd name="T53" fmla="*/ 181886 h 68"/>
              <a:gd name="T54" fmla="*/ 180954 w 73"/>
              <a:gd name="T55" fmla="*/ 181886 h 68"/>
              <a:gd name="T56" fmla="*/ 180954 w 73"/>
              <a:gd name="T57" fmla="*/ 82363 h 68"/>
              <a:gd name="T58" fmla="*/ 215096 w 73"/>
              <a:gd name="T59" fmla="*/ 82363 h 68"/>
              <a:gd name="T60" fmla="*/ 215096 w 73"/>
              <a:gd name="T61" fmla="*/ 181886 h 68"/>
              <a:gd name="T62" fmla="*/ 221924 w 73"/>
              <a:gd name="T63" fmla="*/ 181886 h 68"/>
              <a:gd name="T64" fmla="*/ 232167 w 73"/>
              <a:gd name="T65" fmla="*/ 192181 h 68"/>
              <a:gd name="T66" fmla="*/ 232167 w 73"/>
              <a:gd name="T67" fmla="*/ 199045 h 68"/>
              <a:gd name="T68" fmla="*/ 17071 w 73"/>
              <a:gd name="T69" fmla="*/ 199045 h 68"/>
              <a:gd name="T70" fmla="*/ 17071 w 73"/>
              <a:gd name="T71" fmla="*/ 192181 h 68"/>
              <a:gd name="T72" fmla="*/ 23900 w 73"/>
              <a:gd name="T73" fmla="*/ 181886 h 68"/>
              <a:gd name="T74" fmla="*/ 30728 w 73"/>
              <a:gd name="T75" fmla="*/ 181886 h 68"/>
              <a:gd name="T76" fmla="*/ 30728 w 73"/>
              <a:gd name="T77" fmla="*/ 82363 h 68"/>
              <a:gd name="T78" fmla="*/ 64870 w 73"/>
              <a:gd name="T79" fmla="*/ 82363 h 68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73" h="68">
                <a:moveTo>
                  <a:pt x="73" y="14"/>
                </a:moveTo>
                <a:cubicBezTo>
                  <a:pt x="73" y="19"/>
                  <a:pt x="73" y="19"/>
                  <a:pt x="73" y="19"/>
                </a:cubicBezTo>
                <a:cubicBezTo>
                  <a:pt x="68" y="19"/>
                  <a:pt x="68" y="19"/>
                  <a:pt x="68" y="19"/>
                </a:cubicBezTo>
                <a:cubicBezTo>
                  <a:pt x="68" y="20"/>
                  <a:pt x="67" y="22"/>
                  <a:pt x="65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6" y="22"/>
                  <a:pt x="5" y="20"/>
                  <a:pt x="5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4"/>
                  <a:pt x="0" y="14"/>
                  <a:pt x="0" y="14"/>
                </a:cubicBezTo>
                <a:cubicBezTo>
                  <a:pt x="36" y="0"/>
                  <a:pt x="36" y="0"/>
                  <a:pt x="36" y="0"/>
                </a:cubicBezTo>
                <a:lnTo>
                  <a:pt x="73" y="14"/>
                </a:lnTo>
                <a:close/>
                <a:moveTo>
                  <a:pt x="73" y="63"/>
                </a:moveTo>
                <a:cubicBezTo>
                  <a:pt x="73" y="68"/>
                  <a:pt x="73" y="68"/>
                  <a:pt x="73" y="68"/>
                </a:cubicBezTo>
                <a:cubicBezTo>
                  <a:pt x="0" y="68"/>
                  <a:pt x="0" y="68"/>
                  <a:pt x="0" y="68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2"/>
                  <a:pt x="1" y="60"/>
                  <a:pt x="2" y="60"/>
                </a:cubicBezTo>
                <a:cubicBezTo>
                  <a:pt x="70" y="60"/>
                  <a:pt x="70" y="60"/>
                  <a:pt x="70" y="60"/>
                </a:cubicBezTo>
                <a:cubicBezTo>
                  <a:pt x="71" y="60"/>
                  <a:pt x="73" y="62"/>
                  <a:pt x="73" y="63"/>
                </a:cubicBezTo>
                <a:close/>
                <a:moveTo>
                  <a:pt x="19" y="24"/>
                </a:moveTo>
                <a:cubicBezTo>
                  <a:pt x="19" y="53"/>
                  <a:pt x="19" y="53"/>
                  <a:pt x="19" y="53"/>
                </a:cubicBezTo>
                <a:cubicBezTo>
                  <a:pt x="24" y="53"/>
                  <a:pt x="24" y="53"/>
                  <a:pt x="24" y="53"/>
                </a:cubicBezTo>
                <a:cubicBezTo>
                  <a:pt x="24" y="24"/>
                  <a:pt x="24" y="24"/>
                  <a:pt x="24" y="24"/>
                </a:cubicBezTo>
                <a:cubicBezTo>
                  <a:pt x="34" y="24"/>
                  <a:pt x="34" y="24"/>
                  <a:pt x="34" y="24"/>
                </a:cubicBezTo>
                <a:cubicBezTo>
                  <a:pt x="34" y="53"/>
                  <a:pt x="34" y="53"/>
                  <a:pt x="34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24"/>
                  <a:pt x="39" y="24"/>
                  <a:pt x="39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53"/>
                  <a:pt x="48" y="53"/>
                  <a:pt x="48" y="53"/>
                </a:cubicBezTo>
                <a:cubicBezTo>
                  <a:pt x="53" y="53"/>
                  <a:pt x="53" y="53"/>
                  <a:pt x="53" y="53"/>
                </a:cubicBezTo>
                <a:cubicBezTo>
                  <a:pt x="53" y="24"/>
                  <a:pt x="53" y="24"/>
                  <a:pt x="53" y="24"/>
                </a:cubicBezTo>
                <a:cubicBezTo>
                  <a:pt x="63" y="24"/>
                  <a:pt x="63" y="24"/>
                  <a:pt x="63" y="24"/>
                </a:cubicBezTo>
                <a:cubicBezTo>
                  <a:pt x="63" y="53"/>
                  <a:pt x="63" y="53"/>
                  <a:pt x="63" y="53"/>
                </a:cubicBezTo>
                <a:cubicBezTo>
                  <a:pt x="65" y="53"/>
                  <a:pt x="65" y="53"/>
                  <a:pt x="65" y="53"/>
                </a:cubicBezTo>
                <a:cubicBezTo>
                  <a:pt x="67" y="53"/>
                  <a:pt x="68" y="54"/>
                  <a:pt x="68" y="56"/>
                </a:cubicBezTo>
                <a:cubicBezTo>
                  <a:pt x="68" y="58"/>
                  <a:pt x="68" y="58"/>
                  <a:pt x="68" y="58"/>
                </a:cubicBezTo>
                <a:cubicBezTo>
                  <a:pt x="5" y="58"/>
                  <a:pt x="5" y="58"/>
                  <a:pt x="5" y="58"/>
                </a:cubicBezTo>
                <a:cubicBezTo>
                  <a:pt x="5" y="56"/>
                  <a:pt x="5" y="56"/>
                  <a:pt x="5" y="56"/>
                </a:cubicBezTo>
                <a:cubicBezTo>
                  <a:pt x="5" y="54"/>
                  <a:pt x="6" y="53"/>
                  <a:pt x="7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9" y="24"/>
                  <a:pt x="9" y="24"/>
                  <a:pt x="9" y="24"/>
                </a:cubicBezTo>
                <a:lnTo>
                  <a:pt x="19" y="2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pPr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26951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  <p:bldP spid="7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 rot="10800000" flipH="1" flipV="1">
            <a:off x="120093" y="-17888"/>
            <a:ext cx="5038761" cy="131442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382068" y="191971"/>
            <a:ext cx="4468342" cy="1028353"/>
          </a:xfrm>
        </p:spPr>
        <p:txBody>
          <a:bodyPr>
            <a:noAutofit/>
          </a:bodyPr>
          <a:lstStyle/>
          <a:p>
            <a:pPr algn="ctr"/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>ვინ </a:t>
            </a:r>
            <a:r>
              <a:rPr lang="ka-GE" sz="2400" dirty="0" smtClean="0">
                <a:solidFill>
                  <a:schemeClr val="accent5">
                    <a:lumMod val="75000"/>
                  </a:schemeClr>
                </a:solidFill>
              </a:rPr>
              <a:t>იქნება კანონით დადგენილი დაზღვევის მონაწილე?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4ED83F6-C7C8-4653-AF9B-E20731319F85}"/>
              </a:ext>
            </a:extLst>
          </p:cNvPr>
          <p:cNvGrpSpPr/>
          <p:nvPr/>
        </p:nvGrpSpPr>
        <p:grpSpPr>
          <a:xfrm>
            <a:off x="1894309" y="1292225"/>
            <a:ext cx="8577289" cy="5029140"/>
            <a:chOff x="4583418" y="246243"/>
            <a:chExt cx="6167752" cy="6300556"/>
          </a:xfrm>
        </p:grpSpPr>
        <p:sp>
          <p:nvSpPr>
            <p:cNvPr id="35" name="Oval 21">
              <a:extLst>
                <a:ext uri="{FF2B5EF4-FFF2-40B4-BE49-F238E27FC236}">
                  <a16:creationId xmlns:a16="http://schemas.microsoft.com/office/drawing/2014/main" id="{9FD80766-A1BA-459C-BE96-E6032E95F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3418" y="246243"/>
              <a:ext cx="5127966" cy="6176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4925" cap="flat">
              <a:solidFill>
                <a:sysClr val="window" lastClr="FFFFFF">
                  <a:lumMod val="95000"/>
                </a:sysClr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D" kern="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FED3C77F-2B5F-4BF0-8191-7C2AFE78C01E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1462" y="3224097"/>
              <a:ext cx="3619708" cy="3322702"/>
            </a:xfrm>
            <a:custGeom>
              <a:avLst/>
              <a:gdLst>
                <a:gd name="T0" fmla="*/ 5 w 678"/>
                <a:gd name="T1" fmla="*/ 826 h 826"/>
                <a:gd name="T2" fmla="*/ 0 w 678"/>
                <a:gd name="T3" fmla="*/ 0 h 826"/>
                <a:gd name="T4" fmla="*/ 0 w 678"/>
                <a:gd name="T5" fmla="*/ 0 h 826"/>
                <a:gd name="T6" fmla="*/ 678 w 678"/>
                <a:gd name="T7" fmla="*/ 386 h 826"/>
                <a:gd name="T8" fmla="*/ 664 w 678"/>
                <a:gd name="T9" fmla="*/ 410 h 826"/>
                <a:gd name="T10" fmla="*/ 404 w 678"/>
                <a:gd name="T11" fmla="*/ 690 h 826"/>
                <a:gd name="T12" fmla="*/ 5 w 678"/>
                <a:gd name="T13" fmla="*/ 826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8" h="826">
                  <a:moveTo>
                    <a:pt x="5" y="826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78" y="386"/>
                    <a:pt x="678" y="386"/>
                    <a:pt x="678" y="386"/>
                  </a:cubicBezTo>
                  <a:cubicBezTo>
                    <a:pt x="673" y="394"/>
                    <a:pt x="669" y="402"/>
                    <a:pt x="664" y="410"/>
                  </a:cubicBezTo>
                  <a:cubicBezTo>
                    <a:pt x="598" y="527"/>
                    <a:pt x="508" y="620"/>
                    <a:pt x="404" y="690"/>
                  </a:cubicBezTo>
                  <a:cubicBezTo>
                    <a:pt x="285" y="769"/>
                    <a:pt x="147" y="815"/>
                    <a:pt x="5" y="82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1113" cap="flat">
              <a:noFill/>
              <a:prstDash val="solid"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D" kern="0" dirty="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38" name="Freeform 22">
              <a:extLst>
                <a:ext uri="{FF2B5EF4-FFF2-40B4-BE49-F238E27FC236}">
                  <a16:creationId xmlns:a16="http://schemas.microsoft.com/office/drawing/2014/main" id="{25229FD0-7217-4D6A-88DB-7D3EB1955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0290" y="275727"/>
              <a:ext cx="3331762" cy="3099231"/>
            </a:xfrm>
            <a:custGeom>
              <a:avLst/>
              <a:gdLst>
                <a:gd name="T0" fmla="*/ 716 w 716"/>
                <a:gd name="T1" fmla="*/ 367 h 780"/>
                <a:gd name="T2" fmla="*/ 0 w 716"/>
                <a:gd name="T3" fmla="*/ 780 h 780"/>
                <a:gd name="T4" fmla="*/ 0 w 716"/>
                <a:gd name="T5" fmla="*/ 780 h 780"/>
                <a:gd name="T6" fmla="*/ 0 w 716"/>
                <a:gd name="T7" fmla="*/ 0 h 780"/>
                <a:gd name="T8" fmla="*/ 29 w 716"/>
                <a:gd name="T9" fmla="*/ 0 h 780"/>
                <a:gd name="T10" fmla="*/ 400 w 716"/>
                <a:gd name="T11" fmla="*/ 88 h 780"/>
                <a:gd name="T12" fmla="*/ 716 w 716"/>
                <a:gd name="T13" fmla="*/ 367 h 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6" h="780">
                  <a:moveTo>
                    <a:pt x="716" y="367"/>
                  </a:moveTo>
                  <a:cubicBezTo>
                    <a:pt x="0" y="780"/>
                    <a:pt x="0" y="780"/>
                    <a:pt x="0" y="780"/>
                  </a:cubicBezTo>
                  <a:cubicBezTo>
                    <a:pt x="0" y="780"/>
                    <a:pt x="0" y="780"/>
                    <a:pt x="0" y="78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0" y="0"/>
                    <a:pt x="19" y="0"/>
                    <a:pt x="29" y="0"/>
                  </a:cubicBezTo>
                  <a:cubicBezTo>
                    <a:pt x="162" y="0"/>
                    <a:pt x="288" y="32"/>
                    <a:pt x="400" y="88"/>
                  </a:cubicBezTo>
                  <a:cubicBezTo>
                    <a:pt x="528" y="152"/>
                    <a:pt x="636" y="249"/>
                    <a:pt x="716" y="367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1113" cap="flat">
              <a:noFill/>
              <a:prstDash val="solid"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D" kern="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39" name="Oval 25">
              <a:extLst>
                <a:ext uri="{FF2B5EF4-FFF2-40B4-BE49-F238E27FC236}">
                  <a16:creationId xmlns:a16="http://schemas.microsoft.com/office/drawing/2014/main" id="{01E7F910-5F1D-4CFC-83D9-2D9BE0F3A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9077" y="2494239"/>
              <a:ext cx="1231942" cy="1365668"/>
            </a:xfrm>
            <a:prstGeom prst="ellipse">
              <a:avLst/>
            </a:prstGeom>
            <a:gradFill flip="none" rotWithShape="1">
              <a:gsLst>
                <a:gs pos="0">
                  <a:sysClr val="window" lastClr="FFFFFF">
                    <a:lumMod val="85000"/>
                  </a:sysClr>
                </a:gs>
                <a:gs pos="100000">
                  <a:srgbClr val="928B8B"/>
                </a:gs>
              </a:gsLst>
              <a:lin ang="5400000" scaled="1"/>
              <a:tileRect/>
            </a:gradFill>
            <a:ln w="76200" cap="flat">
              <a:gradFill flip="none" rotWithShape="1">
                <a:gsLst>
                  <a:gs pos="0">
                    <a:sysClr val="window" lastClr="FFFFFF"/>
                  </a:gs>
                  <a:gs pos="100000">
                    <a:srgbClr val="928B8B"/>
                  </a:gs>
                </a:gsLst>
                <a:lin ang="16200000" scaled="1"/>
                <a:tileRect/>
              </a:gradFill>
              <a:prstDash val="solid"/>
              <a:miter lim="800000"/>
              <a:headEnd/>
              <a:tailEnd/>
            </a:ln>
            <a:effectLst>
              <a:outerShdw blurRad="25400" dist="38100" dir="5400000" algn="t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D" kern="0">
                <a:solidFill>
                  <a:prstClr val="black"/>
                </a:solidFill>
                <a:latin typeface="Segoe UI Light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210938" y="2976343"/>
            <a:ext cx="26255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საჯარო და ფორმალურ სექტორიში დასაქმებული </a:t>
            </a:r>
            <a:r>
              <a:rPr lang="ka-GE" b="1" dirty="0">
                <a:solidFill>
                  <a:schemeClr val="accent5">
                    <a:lumMod val="75000"/>
                  </a:schemeClr>
                </a:solidFill>
              </a:rPr>
              <a:t>მოქალაქეები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904117E-3EBD-4EFF-8360-D4D8A4E762EF}"/>
              </a:ext>
            </a:extLst>
          </p:cNvPr>
          <p:cNvSpPr txBox="1"/>
          <p:nvPr/>
        </p:nvSpPr>
        <p:spPr>
          <a:xfrm>
            <a:off x="5864680" y="1611114"/>
            <a:ext cx="3749555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>
              <a:lnSpc>
                <a:spcPct val="120000"/>
              </a:lnSpc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ყველა დასაქმებული მოქალაქე, </a:t>
            </a:r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რომელიც არ მიეკუთვნება სოციალურად დაუცველთა არც ერთ კატეგორიას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pPr defTabSz="914400">
              <a:lnSpc>
                <a:spcPct val="120000"/>
              </a:lnSpc>
              <a:defRPr/>
            </a:pPr>
            <a:endParaRPr lang="en-ID" kern="0" dirty="0">
              <a:solidFill>
                <a:prstClr val="white"/>
              </a:solidFill>
              <a:latin typeface="Segoe UI Ligh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78567" y="4517061"/>
            <a:ext cx="38488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საჯარო სექტორში დასაქმებულები, ამჟამად: 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accent5">
                    <a:lumMod val="75000"/>
                  </a:schemeClr>
                </a:solidFill>
              </a:rPr>
              <a:t>225 </a:t>
            </a:r>
            <a:r>
              <a:rPr lang="ka-GE" b="1" dirty="0">
                <a:solidFill>
                  <a:schemeClr val="accent5">
                    <a:lumMod val="75000"/>
                  </a:schemeClr>
                </a:solidFill>
              </a:rPr>
              <a:t>000-მდე </a:t>
            </a: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საჯარო მოხელე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ka-GE" b="1" dirty="0">
                <a:solidFill>
                  <a:schemeClr val="accent5">
                    <a:lumMod val="75000"/>
                  </a:schemeClr>
                </a:solidFill>
              </a:rPr>
              <a:t>49 000-მდე  </a:t>
            </a: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პედაგოგი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ka-GE" b="1" dirty="0">
                <a:solidFill>
                  <a:schemeClr val="accent5">
                    <a:lumMod val="75000"/>
                  </a:schemeClr>
                </a:solidFill>
              </a:rPr>
              <a:t>30 000-მდე  </a:t>
            </a: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ექიმი</a:t>
            </a:r>
          </a:p>
        </p:txBody>
      </p:sp>
    </p:spTree>
    <p:extLst>
      <p:ext uri="{BB962C8B-B14F-4D97-AF65-F5344CB8AC3E}">
        <p14:creationId xmlns:p14="http://schemas.microsoft.com/office/powerpoint/2010/main" val="427370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369" y="2251880"/>
            <a:ext cx="11076296" cy="2060813"/>
          </a:xfrm>
        </p:spPr>
        <p:txBody>
          <a:bodyPr>
            <a:noAutofit/>
          </a:bodyPr>
          <a:lstStyle/>
          <a:p>
            <a:r>
              <a:rPr lang="ka-GE" b="1" dirty="0">
                <a:solidFill>
                  <a:schemeClr val="accent5">
                    <a:lumMod val="75000"/>
                  </a:schemeClr>
                </a:solidFill>
                <a:latin typeface="Sylfaen" panose="010A0502050306030303" pitchFamily="18" charset="0"/>
              </a:rPr>
              <a:t>სისტემაში მონაწილების აუცილებელი პირობა:</a:t>
            </a:r>
          </a:p>
          <a:p>
            <a:pPr marL="968375" lvl="1" indent="-511175">
              <a:buFont typeface="Wingdings" panose="05000000000000000000" pitchFamily="2" charset="2"/>
              <a:buChar char="ü"/>
            </a:pPr>
            <a:r>
              <a:rPr lang="ka-GE" sz="2800" b="1" dirty="0">
                <a:solidFill>
                  <a:schemeClr val="accent5">
                    <a:lumMod val="75000"/>
                  </a:schemeClr>
                </a:solidFill>
              </a:rPr>
              <a:t>მაღალი </a:t>
            </a:r>
            <a:r>
              <a:rPr lang="ka-GE" sz="2800" b="1" dirty="0" smtClean="0">
                <a:solidFill>
                  <a:schemeClr val="accent5">
                    <a:lumMod val="75000"/>
                  </a:schemeClr>
                </a:solidFill>
              </a:rPr>
              <a:t>სიმძლავრე</a:t>
            </a:r>
          </a:p>
          <a:p>
            <a:pPr marL="968375" lvl="1" indent="-511175">
              <a:buFont typeface="Wingdings" panose="05000000000000000000" pitchFamily="2" charset="2"/>
              <a:buChar char="ü"/>
            </a:pPr>
            <a:r>
              <a:rPr lang="ka-GE" sz="2800" b="1" dirty="0" smtClean="0">
                <a:solidFill>
                  <a:schemeClr val="accent5">
                    <a:lumMod val="75000"/>
                  </a:schemeClr>
                </a:solidFill>
              </a:rPr>
              <a:t>სამედიცინო </a:t>
            </a:r>
            <a:r>
              <a:rPr lang="ka-GE" sz="2800" b="1" dirty="0">
                <a:solidFill>
                  <a:schemeClr val="accent5">
                    <a:lumMod val="75000"/>
                  </a:schemeClr>
                </a:solidFill>
              </a:rPr>
              <a:t>ან/და ფარმაცევტულ </a:t>
            </a:r>
            <a:r>
              <a:rPr lang="ka-GE" sz="2800" b="1" dirty="0" smtClean="0">
                <a:solidFill>
                  <a:schemeClr val="accent5">
                    <a:lumMod val="75000"/>
                  </a:schemeClr>
                </a:solidFill>
              </a:rPr>
              <a:t>დაწესებულების არ ფლობა</a:t>
            </a:r>
          </a:p>
          <a:p>
            <a:pPr marL="968375" lvl="1" indent="-511175">
              <a:buFont typeface="Wingdings" panose="05000000000000000000" pitchFamily="2" charset="2"/>
              <a:buChar char="ü"/>
            </a:pPr>
            <a:r>
              <a:rPr lang="ka-GE" sz="2800" b="1" dirty="0">
                <a:solidFill>
                  <a:schemeClr val="accent5">
                    <a:lumMod val="75000"/>
                  </a:schemeClr>
                </a:solidFill>
              </a:rPr>
              <a:t>ადეკვატური მოცულობის მომსახურების მიწოდების </a:t>
            </a:r>
            <a:r>
              <a:rPr lang="ka-GE" sz="2800" b="1" dirty="0" smtClean="0">
                <a:solidFill>
                  <a:schemeClr val="accent5">
                    <a:lumMod val="75000"/>
                  </a:schemeClr>
                </a:solidFill>
              </a:rPr>
              <a:t>შესაძლებლობა</a:t>
            </a:r>
            <a:endParaRPr lang="ka-GE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endParaRPr lang="en-US" sz="2800" b="1" dirty="0"/>
          </a:p>
        </p:txBody>
      </p:sp>
      <p:sp>
        <p:nvSpPr>
          <p:cNvPr id="4" name="Freeform 3"/>
          <p:cNvSpPr/>
          <p:nvPr/>
        </p:nvSpPr>
        <p:spPr>
          <a:xfrm rot="10800000" flipH="1" flipV="1">
            <a:off x="38205" y="-17888"/>
            <a:ext cx="7768314" cy="1448072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3327" y="323418"/>
            <a:ext cx="7171785" cy="765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2400" b="1" dirty="0" smtClean="0">
                <a:solidFill>
                  <a:srgbClr val="C00000"/>
                </a:solidFill>
              </a:rPr>
              <a:t>როგორი იქნება მოთხოვნები სადაზღვევო კომპანიების მიმართ?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61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51"/>
          <p:cNvSpPr txBox="1">
            <a:spLocks/>
          </p:cNvSpPr>
          <p:nvPr/>
        </p:nvSpPr>
        <p:spPr>
          <a:xfrm rot="10800000" flipH="1" flipV="1">
            <a:off x="38882" y="71145"/>
            <a:ext cx="3715222" cy="836768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C5E0B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655438" y="1301833"/>
            <a:ext cx="0" cy="841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>
            <a:extLst>
              <a:ext uri="{FF2B5EF4-FFF2-40B4-BE49-F238E27FC236}">
                <a16:creationId xmlns:a16="http://schemas.microsoft.com/office/drawing/2014/main" id="{BB679FBD-BB8D-4072-882B-AD1711AA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76" y="166812"/>
            <a:ext cx="3051258" cy="714908"/>
          </a:xfrm>
        </p:spPr>
        <p:txBody>
          <a:bodyPr>
            <a:noAutofit/>
          </a:bodyPr>
          <a:lstStyle/>
          <a:p>
            <a:pPr algn="ctr"/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ჯანდაცვის </a:t>
            </a:r>
            <a:r>
              <a:rPr lang="ka-GE" sz="1800" b="1" dirty="0" smtClean="0">
                <a:solidFill>
                  <a:schemeClr val="accent5">
                    <a:lumMod val="75000"/>
                  </a:schemeClr>
                </a:solidFill>
              </a:rPr>
              <a:t>დაფინანსების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18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1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ახალი მოდელი</a:t>
            </a:r>
            <a:endParaRPr lang="hu-HU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12713EF-D7C8-4296-8E4C-38AEE8047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079" y="152816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a-GE" sz="20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2652" y="2168954"/>
            <a:ext cx="2134720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სსიპ. სოციალური მომსახურების </a:t>
            </a:r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</a:rPr>
              <a:t>სააგენტო - </a:t>
            </a: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ჯანდაცვის დეპარტამენტი</a:t>
            </a: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52886" y="2122725"/>
            <a:ext cx="609185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სსიპ. უნივერსალური ჯანდაცვის ფონდი</a:t>
            </a:r>
          </a:p>
          <a:p>
            <a:pPr algn="ctr"/>
            <a:r>
              <a:rPr lang="ka-GE" i="1" dirty="0">
                <a:solidFill>
                  <a:schemeClr val="accent5">
                    <a:lumMod val="50000"/>
                  </a:schemeClr>
                </a:solidFill>
              </a:rPr>
              <a:t>ჯანდაცვისთვის დაფინანსების შემკრები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7887910" y="1606121"/>
            <a:ext cx="8936" cy="516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339987" y="2812943"/>
            <a:ext cx="5204757" cy="1815882"/>
          </a:xfrm>
          <a:prstGeom prst="rect">
            <a:avLst/>
          </a:prstGeom>
          <a:solidFill>
            <a:srgbClr val="85AEFF"/>
          </a:solidFill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კანონით განსაზღვრული ჯგუფების მოცვა ერთიანი სტანდარტული პაკეტით: </a:t>
            </a:r>
          </a:p>
          <a:p>
            <a:pPr marL="342900" indent="-342900">
              <a:buAutoNum type="arabicPeriod"/>
            </a:pP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მოწყვლადი ჯგუფები მაგ. სოციალურად დაუცველი, პენსიონერი, შშმ, ბავშვები </a:t>
            </a:r>
          </a:p>
          <a:p>
            <a:pPr marL="342900" indent="-342900">
              <a:buAutoNum type="arabicPeriod"/>
            </a:pP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სხვა ჯგუფები სადაზღვევო კონტრიბუციის საფუძველზე მაგ. საჯარო და სხვა ფორმალურ სექტორში დასაქმებულები </a:t>
            </a: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49613" y="612840"/>
            <a:ext cx="4140139" cy="1200329"/>
          </a:xfrm>
          <a:prstGeom prst="rect">
            <a:avLst/>
          </a:prstGeom>
          <a:solidFill>
            <a:schemeClr val="accent3">
              <a:lumMod val="20000"/>
              <a:lumOff val="80000"/>
              <a:alpha val="85098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სადაზღვევო შენატანები დაქირავებულის და დამქირავებლის </a:t>
            </a:r>
            <a:r>
              <a:rPr lang="ka-GE" dirty="0" smtClean="0">
                <a:solidFill>
                  <a:schemeClr val="accent5">
                    <a:lumMod val="50000"/>
                  </a:schemeClr>
                </a:solidFill>
              </a:rPr>
              <a:t>მიერ - </a:t>
            </a:r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კანონით განსაზღვრული ჯგუფებისთვის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2827372" y="2185989"/>
            <a:ext cx="625514" cy="471686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724065" y="4873836"/>
            <a:ext cx="3820679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კანონით დადგენილი კრიტერიუმებით შერჩეული სადაზღვევო კომპანია (ები)</a:t>
            </a:r>
          </a:p>
        </p:txBody>
      </p:sp>
      <p:cxnSp>
        <p:nvCxnSpPr>
          <p:cNvPr id="43" name="Straight Arrow Connector 42"/>
          <p:cNvCxnSpPr>
            <a:endCxn id="38" idx="0"/>
          </p:cNvCxnSpPr>
          <p:nvPr/>
        </p:nvCxnSpPr>
        <p:spPr>
          <a:xfrm>
            <a:off x="7255686" y="4637502"/>
            <a:ext cx="378719" cy="236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876231" y="2805243"/>
            <a:ext cx="0" cy="2294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20942" y="5099919"/>
            <a:ext cx="3619045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საზ. ჯანდაცვის და სოციალურად მნიშვნელოვანი სერვისების პროგრამული შესყიდვები მთელი მოსახლეობისთვის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792350" y="2143577"/>
            <a:ext cx="1835543" cy="15696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</a:rPr>
              <a:t>პაციენტის</a:t>
            </a:r>
            <a:endParaRPr lang="ka-GE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ჯიბიდან გადახდა</a:t>
            </a:r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</a:rPr>
              <a:t> არასტანდარტულ </a:t>
            </a: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სერვისებზე</a:t>
            </a:r>
          </a:p>
          <a:p>
            <a:pPr algn="ctr"/>
            <a:endParaRPr lang="ka-GE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792898" y="3674342"/>
            <a:ext cx="1834995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</a:rPr>
              <a:t>კერძო </a:t>
            </a: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დაზღვევა </a:t>
            </a:r>
            <a:r>
              <a:rPr lang="ka-GE" sz="1600" dirty="0" smtClean="0">
                <a:solidFill>
                  <a:schemeClr val="accent5">
                    <a:lumMod val="50000"/>
                  </a:schemeClr>
                </a:solidFill>
              </a:rPr>
              <a:t>- დამატებითი </a:t>
            </a:r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პაკეტი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724065" y="5677527"/>
            <a:ext cx="3820679" cy="522514"/>
            <a:chOff x="5801084" y="6134248"/>
            <a:chExt cx="3435531" cy="522514"/>
          </a:xfrm>
        </p:grpSpPr>
        <p:sp>
          <p:nvSpPr>
            <p:cNvPr id="60" name="Flowchart: Multidocument 59"/>
            <p:cNvSpPr/>
            <p:nvPr/>
          </p:nvSpPr>
          <p:spPr>
            <a:xfrm>
              <a:off x="5801084" y="6134248"/>
              <a:ext cx="3435531" cy="522514"/>
            </a:xfrm>
            <a:prstGeom prst="flowChartMultidocumen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801084" y="6226228"/>
              <a:ext cx="30153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1600" b="1" dirty="0">
                  <a:solidFill>
                    <a:schemeClr val="accent5">
                      <a:lumMod val="75000"/>
                    </a:schemeClr>
                  </a:solidFill>
                </a:rPr>
                <a:t>სამედიცინო</a:t>
              </a:r>
              <a:r>
                <a:rPr lang="ka-GE" sz="1400" b="1" dirty="0">
                  <a:solidFill>
                    <a:schemeClr val="accent5">
                      <a:lumMod val="75000"/>
                    </a:schemeClr>
                  </a:solidFill>
                </a:rPr>
                <a:t> დაწესებულებები</a:t>
              </a:r>
              <a:endParaRPr lang="en-US" sz="14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cxnSp>
        <p:nvCxnSpPr>
          <p:cNvPr id="63" name="Straight Arrow Connector 62"/>
          <p:cNvCxnSpPr/>
          <p:nvPr/>
        </p:nvCxnSpPr>
        <p:spPr>
          <a:xfrm flipH="1">
            <a:off x="7369568" y="5438027"/>
            <a:ext cx="385354" cy="205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37" y="1485276"/>
            <a:ext cx="3094533" cy="590132"/>
          </a:xfrm>
          <a:prstGeom prst="rect">
            <a:avLst/>
          </a:prstGeom>
        </p:spPr>
      </p:pic>
      <p:sp>
        <p:nvSpPr>
          <p:cNvPr id="19" name="Multiply 18"/>
          <p:cNvSpPr/>
          <p:nvPr/>
        </p:nvSpPr>
        <p:spPr>
          <a:xfrm>
            <a:off x="1500704" y="2978194"/>
            <a:ext cx="518615" cy="401647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754104" y="612840"/>
            <a:ext cx="2250911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ცენტრალური ბიუჯეტი</a:t>
            </a:r>
          </a:p>
        </p:txBody>
      </p:sp>
    </p:spTree>
    <p:extLst>
      <p:ext uri="{BB962C8B-B14F-4D97-AF65-F5344CB8AC3E}">
        <p14:creationId xmlns:p14="http://schemas.microsoft.com/office/powerpoint/2010/main" val="25147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 rot="10800000" flipH="1" flipV="1">
            <a:off x="67742" y="20028"/>
            <a:ext cx="8547448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CFD5E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2638" y="0"/>
            <a:ext cx="8482069" cy="1325563"/>
          </a:xfrm>
        </p:spPr>
        <p:txBody>
          <a:bodyPr>
            <a:normAutofit/>
          </a:bodyPr>
          <a:lstStyle/>
          <a:p>
            <a:pPr algn="ctr"/>
            <a:r>
              <a:rPr lang="ka-GE" sz="3200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რეფორმის მომზადების ეტაპები და ვადები </a:t>
            </a:r>
            <a:endParaRPr lang="en-US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060942"/>
              </p:ext>
            </p:extLst>
          </p:nvPr>
        </p:nvGraphicFramePr>
        <p:xfrm>
          <a:off x="1139353" y="1488380"/>
          <a:ext cx="10053784" cy="4859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711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>
                <a:solidFill>
                  <a:prstClr val="black"/>
                </a:solidFill>
              </a:rPr>
              <a:t>მხარეები და ინტერესები</a:t>
            </a:r>
            <a:r>
              <a:rPr lang="ka-GE" dirty="0">
                <a:solidFill>
                  <a:prstClr val="black"/>
                </a:solidFill>
              </a:rPr>
              <a:t/>
            </a:r>
            <a:br>
              <a:rPr lang="ka-GE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664" y="1444832"/>
            <a:ext cx="10515600" cy="4351338"/>
          </a:xfrm>
        </p:spPr>
        <p:txBody>
          <a:bodyPr/>
          <a:lstStyle/>
          <a:p>
            <a:r>
              <a:rPr lang="ka-GE" dirty="0" smtClean="0">
                <a:solidFill>
                  <a:prstClr val="black"/>
                </a:solidFill>
              </a:rPr>
              <a:t>საქართველოს </a:t>
            </a:r>
            <a:r>
              <a:rPr lang="ka-GE" dirty="0">
                <a:solidFill>
                  <a:prstClr val="black"/>
                </a:solidFill>
              </a:rPr>
              <a:t>სადაზღვევო ასოციაცია </a:t>
            </a:r>
          </a:p>
          <a:p>
            <a:r>
              <a:rPr lang="ka-GE" dirty="0">
                <a:solidFill>
                  <a:prstClr val="black"/>
                </a:solidFill>
              </a:rPr>
              <a:t>საქართველოს დამსაქმებელთა ასოციაცია </a:t>
            </a:r>
          </a:p>
          <a:p>
            <a:r>
              <a:rPr lang="ka-GE" dirty="0">
                <a:solidFill>
                  <a:prstClr val="black"/>
                </a:solidFill>
              </a:rPr>
              <a:t>ევროკავშირის ტექნიკური დახმარება </a:t>
            </a:r>
            <a:r>
              <a:rPr lang="ka-GE" dirty="0" smtClean="0">
                <a:solidFill>
                  <a:prstClr val="black"/>
                </a:solidFill>
              </a:rPr>
              <a:t>- ჯანდაცვის </a:t>
            </a:r>
            <a:r>
              <a:rPr lang="ka-GE" dirty="0">
                <a:solidFill>
                  <a:prstClr val="black"/>
                </a:solidFill>
              </a:rPr>
              <a:t>სტრატეგიის შემუშავების ფარგლებში</a:t>
            </a:r>
          </a:p>
          <a:p>
            <a:r>
              <a:rPr lang="ka-GE" dirty="0">
                <a:solidFill>
                  <a:prstClr val="black"/>
                </a:solidFill>
              </a:rPr>
              <a:t>მსოფლიო ბანკი </a:t>
            </a:r>
            <a:r>
              <a:rPr lang="ka-GE" dirty="0" smtClean="0">
                <a:solidFill>
                  <a:prstClr val="black"/>
                </a:solidFill>
              </a:rPr>
              <a:t>- თებერვალ-მარტში </a:t>
            </a:r>
            <a:r>
              <a:rPr lang="ka-GE" dirty="0">
                <a:solidFill>
                  <a:prstClr val="black"/>
                </a:solidFill>
              </a:rPr>
              <a:t>სამუშაო შეხვედრა დაფინანსების თემაზე საერთაშორისო ექსპერტების </a:t>
            </a:r>
            <a:r>
              <a:rPr lang="ka-GE" dirty="0" smtClean="0">
                <a:solidFill>
                  <a:prstClr val="black"/>
                </a:solidFill>
              </a:rPr>
              <a:t>მონაწილეობით (</a:t>
            </a:r>
            <a:r>
              <a:rPr lang="ka-GE" sz="2400" dirty="0" smtClean="0">
                <a:solidFill>
                  <a:prstClr val="black"/>
                </a:solidFill>
              </a:rPr>
              <a:t>გამოყენებულ იქნება </a:t>
            </a:r>
            <a:r>
              <a:rPr lang="ka-GE" sz="2400" dirty="0">
                <a:solidFill>
                  <a:prstClr val="black"/>
                </a:solidFill>
              </a:rPr>
              <a:t>კონცეფციის </a:t>
            </a:r>
            <a:r>
              <a:rPr lang="ka-GE" sz="2400" dirty="0" smtClean="0">
                <a:solidFill>
                  <a:prstClr val="black"/>
                </a:solidFill>
              </a:rPr>
              <a:t>დასრულებისთვის</a:t>
            </a:r>
            <a:r>
              <a:rPr lang="ka-GE" dirty="0" smtClean="0">
                <a:solidFill>
                  <a:prstClr val="black"/>
                </a:solidFill>
              </a:rPr>
              <a:t>)</a:t>
            </a:r>
          </a:p>
          <a:p>
            <a:r>
              <a:rPr lang="ka-GE" smtClean="0">
                <a:solidFill>
                  <a:prstClr val="black"/>
                </a:solidFill>
              </a:rPr>
              <a:t>საკითხით დაინტერესებული სხვადასხვა ჯგუფები </a:t>
            </a:r>
            <a:endParaRPr lang="ka-GE" dirty="0" smtClean="0">
              <a:solidFill>
                <a:prstClr val="black"/>
              </a:solidFill>
            </a:endParaRPr>
          </a:p>
          <a:p>
            <a:endParaRPr lang="ka-GE" dirty="0" smtClean="0">
              <a:solidFill>
                <a:prstClr val="black"/>
              </a:solidFill>
            </a:endParaRPr>
          </a:p>
          <a:p>
            <a:endParaRPr lang="ka-GE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0869" y="5657671"/>
            <a:ext cx="111253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sz="1200" dirty="0">
              <a:solidFill>
                <a:prstClr val="black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88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7827" y="197715"/>
            <a:ext cx="6196559" cy="513276"/>
          </a:xfrm>
        </p:spPr>
        <p:txBody>
          <a:bodyPr>
            <a:normAutofit fontScale="90000"/>
          </a:bodyPr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საერთაშორისო გამოცდილება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6650" y="899636"/>
            <a:ext cx="2403088" cy="1543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100" b="1" dirty="0">
                <a:solidFill>
                  <a:schemeClr val="accent5">
                    <a:lumMod val="75000"/>
                  </a:schemeClr>
                </a:solidFill>
              </a:rPr>
              <a:t>    გერმანია</a:t>
            </a:r>
            <a:endParaRPr lang="ka-GE" sz="135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693" y="2504694"/>
            <a:ext cx="2944728" cy="2308324"/>
          </a:xfrm>
          <a:prstGeom prst="rect">
            <a:avLst/>
          </a:prstGeom>
          <a:noFill/>
          <a:ln w="28575">
            <a:solidFill>
              <a:srgbClr val="EEDE9C"/>
            </a:solidFill>
          </a:ln>
        </p:spPr>
        <p:txBody>
          <a:bodyPr wrap="square" rtlCol="0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2009 წლიდან გერმანიის მოქალაქეობის 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მქონე, 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ყველა დასაქმებული პირი ვალდებულია ჰქონდეს სამედიცინო დაზღვევა. </a:t>
            </a:r>
          </a:p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ამავდროულად გათვალისწინებულია სახელმწიფოს თანამონაწილეობა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94778" y="2490379"/>
            <a:ext cx="1961919" cy="2308324"/>
          </a:xfrm>
          <a:prstGeom prst="rect">
            <a:avLst/>
          </a:prstGeom>
          <a:noFill/>
          <a:ln w="28575">
            <a:solidFill>
              <a:srgbClr val="EEDE9C"/>
            </a:solidFill>
          </a:ln>
        </p:spPr>
        <p:txBody>
          <a:bodyPr wrap="square" rtlCol="0">
            <a:spAutoFit/>
          </a:bodyPr>
          <a:lstStyle/>
          <a:p>
            <a:pPr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endParaRPr lang="ka-GE" sz="1600" dirty="0" smtClean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დაზღვევის შენატანს 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თანაბრად იყოფს დასაქმებული და 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დამსაქმებელი</a:t>
            </a:r>
          </a:p>
          <a:p>
            <a:pPr algn="ctr"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defTabSz="685800"/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55054" y="2492641"/>
            <a:ext cx="5520366" cy="1038746"/>
          </a:xfrm>
          <a:prstGeom prst="rect">
            <a:avLst/>
          </a:prstGeom>
          <a:ln w="28575">
            <a:solidFill>
              <a:srgbClr val="EEDE9C"/>
            </a:solidFill>
          </a:ln>
        </p:spPr>
        <p:txBody>
          <a:bodyPr wrap="square">
            <a:spAutoFit/>
          </a:bodyPr>
          <a:lstStyle/>
          <a:p>
            <a:pPr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შენატანის ოდენობა შეესაბამება დაზღვეულის შემოსავალს</a:t>
            </a:r>
          </a:p>
          <a:p>
            <a:pPr defTabSz="685800"/>
            <a:endParaRPr lang="ka-GE" sz="135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1182" y="5032716"/>
            <a:ext cx="4785516" cy="1323439"/>
          </a:xfrm>
          <a:prstGeom prst="rect">
            <a:avLst/>
          </a:prstGeom>
          <a:ln w="38100">
            <a:solidFill>
              <a:srgbClr val="9C9C9C"/>
            </a:solidFill>
          </a:ln>
        </p:spPr>
        <p:txBody>
          <a:bodyPr wrap="square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დაზღვევა ითვალისწინებს მომსახურების სრულყოფილ პაკეტს (გეგმიური, გადაუდებელი მომსახურებები, მშობიარობა, სტომატოლოგია, მედიკამენტები, საზ. ჯანდაცვის სერვისები, რეაბილიტაცია და სხვა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.)</a:t>
            </a:r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8332" y="3774272"/>
            <a:ext cx="5553416" cy="1038746"/>
          </a:xfrm>
          <a:prstGeom prst="rect">
            <a:avLst/>
          </a:prstGeom>
          <a:ln w="28575">
            <a:solidFill>
              <a:srgbClr val="EEDE9C"/>
            </a:solidFill>
          </a:ln>
        </p:spPr>
        <p:txBody>
          <a:bodyPr wrap="square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დაზღვევის სისტემა მოწყობილია სოლიდარობის პრინციპით, რაც მოსახლეობის ყველა ჯგუფს აძლევს სამედიცინო მომსახურებაზე წვდომის შესაძლებლობას.</a:t>
            </a:r>
          </a:p>
          <a:p>
            <a:pPr defTabSz="685800"/>
            <a:endParaRPr lang="ka-GE" sz="135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98332" y="5055903"/>
            <a:ext cx="5211768" cy="1323439"/>
          </a:xfrm>
          <a:prstGeom prst="rect">
            <a:avLst/>
          </a:prstGeom>
          <a:ln w="28575">
            <a:solidFill>
              <a:srgbClr val="9C9C9C"/>
            </a:solidFill>
          </a:ln>
        </p:spPr>
        <p:txBody>
          <a:bodyPr wrap="square">
            <a:spAutoFit/>
          </a:bodyPr>
          <a:lstStyle/>
          <a:p>
            <a:pPr algn="ctr" defTabSz="685800"/>
            <a:endParaRPr lang="ka-GE" sz="1600" dirty="0" smtClean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შედეგად, 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გერმანიის ჯანდაცვის სისტემა მოწინავე ადგილზეა ჯანდაცვაზე ხელმისაწვდომობის და სამართლიანობის 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ნიშნით</a:t>
            </a:r>
          </a:p>
          <a:p>
            <a:pPr algn="ctr" defTabSz="685800"/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2238" y="1576951"/>
            <a:ext cx="4374377" cy="584775"/>
          </a:xfrm>
          <a:prstGeom prst="rect">
            <a:avLst/>
          </a:prstGeom>
          <a:noFill/>
          <a:ln w="28575">
            <a:solidFill>
              <a:srgbClr val="EE9C9C"/>
            </a:solidFill>
          </a:ln>
        </p:spPr>
        <p:txBody>
          <a:bodyPr wrap="square" rtlCol="0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კანონით განსაზღვრულ დაზღვევის მართვაში მაღალია სახელმწიფოს როლი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3199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90354" y="2307814"/>
            <a:ext cx="6584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a-GE" sz="2800" b="1" dirty="0">
                <a:solidFill>
                  <a:srgbClr val="002060"/>
                </a:solidFill>
                <a:latin typeface="Sylfaen" panose="010A0502050306030303" pitchFamily="18" charset="0"/>
              </a:rPr>
              <a:t>მადლობა ყურადღებისთვის</a:t>
            </a:r>
            <a:endParaRPr lang="en-US" sz="2800" b="1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334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3600" b="1" dirty="0">
                <a:solidFill>
                  <a:srgbClr val="002060"/>
                </a:solidFill>
              </a:rPr>
              <a:t>ჯანდაცვის დაფინანსების სისტემის</a:t>
            </a:r>
            <a:br>
              <a:rPr lang="ka-GE" sz="3600" b="1" dirty="0">
                <a:solidFill>
                  <a:srgbClr val="002060"/>
                </a:solidFill>
              </a:rPr>
            </a:br>
            <a:r>
              <a:rPr lang="ka-GE" sz="3600" b="1" dirty="0">
                <a:solidFill>
                  <a:srgbClr val="002060"/>
                </a:solidFill>
              </a:rPr>
              <a:t>რეფორმის </a:t>
            </a:r>
            <a:r>
              <a:rPr lang="ka-GE" sz="3600" b="1" dirty="0" smtClean="0">
                <a:solidFill>
                  <a:srgbClr val="002060"/>
                </a:solidFill>
              </a:rPr>
              <a:t>მიზნები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3510532" y="1622444"/>
            <a:ext cx="8340808" cy="918974"/>
          </a:xfrm>
          <a:custGeom>
            <a:avLst/>
            <a:gdLst>
              <a:gd name="connsiteX0" fmla="*/ 0 w 8340808"/>
              <a:gd name="connsiteY0" fmla="*/ 0 h 918972"/>
              <a:gd name="connsiteX1" fmla="*/ 7881322 w 8340808"/>
              <a:gd name="connsiteY1" fmla="*/ 0 h 918972"/>
              <a:gd name="connsiteX2" fmla="*/ 8340808 w 8340808"/>
              <a:gd name="connsiteY2" fmla="*/ 459486 h 918972"/>
              <a:gd name="connsiteX3" fmla="*/ 7881322 w 8340808"/>
              <a:gd name="connsiteY3" fmla="*/ 918972 h 918972"/>
              <a:gd name="connsiteX4" fmla="*/ 0 w 8340808"/>
              <a:gd name="connsiteY4" fmla="*/ 918972 h 918972"/>
              <a:gd name="connsiteX5" fmla="*/ 0 w 8340808"/>
              <a:gd name="connsiteY5" fmla="*/ 0 h 918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40808" h="918972">
                <a:moveTo>
                  <a:pt x="8340808" y="918971"/>
                </a:moveTo>
                <a:lnTo>
                  <a:pt x="459486" y="918971"/>
                </a:lnTo>
                <a:lnTo>
                  <a:pt x="0" y="459486"/>
                </a:lnTo>
                <a:lnTo>
                  <a:pt x="459486" y="1"/>
                </a:lnTo>
                <a:lnTo>
                  <a:pt x="8340808" y="1"/>
                </a:lnTo>
                <a:lnTo>
                  <a:pt x="8340808" y="91897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4984" tIns="76201" rIns="142240" bIns="762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a-GE" b="1" kern="1200" dirty="0" smtClean="0"/>
              <a:t>მოქალაქეს ხარისხიანი სერვისის მიღება შეუძლია საჭირო დროს და შესაბამის ადგილას</a:t>
            </a:r>
            <a:endParaRPr lang="en-US" b="1" kern="1200" dirty="0"/>
          </a:p>
        </p:txBody>
      </p:sp>
      <p:sp>
        <p:nvSpPr>
          <p:cNvPr id="9" name="Freeform 8"/>
          <p:cNvSpPr/>
          <p:nvPr/>
        </p:nvSpPr>
        <p:spPr>
          <a:xfrm>
            <a:off x="3151962" y="2813537"/>
            <a:ext cx="8699378" cy="918974"/>
          </a:xfrm>
          <a:custGeom>
            <a:avLst/>
            <a:gdLst>
              <a:gd name="connsiteX0" fmla="*/ 0 w 8699378"/>
              <a:gd name="connsiteY0" fmla="*/ 0 h 918972"/>
              <a:gd name="connsiteX1" fmla="*/ 8239892 w 8699378"/>
              <a:gd name="connsiteY1" fmla="*/ 0 h 918972"/>
              <a:gd name="connsiteX2" fmla="*/ 8699378 w 8699378"/>
              <a:gd name="connsiteY2" fmla="*/ 459486 h 918972"/>
              <a:gd name="connsiteX3" fmla="*/ 8239892 w 8699378"/>
              <a:gd name="connsiteY3" fmla="*/ 918972 h 918972"/>
              <a:gd name="connsiteX4" fmla="*/ 0 w 8699378"/>
              <a:gd name="connsiteY4" fmla="*/ 918972 h 918972"/>
              <a:gd name="connsiteX5" fmla="*/ 0 w 8699378"/>
              <a:gd name="connsiteY5" fmla="*/ 0 h 918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99378" h="918972">
                <a:moveTo>
                  <a:pt x="8699378" y="918971"/>
                </a:moveTo>
                <a:lnTo>
                  <a:pt x="459486" y="918971"/>
                </a:lnTo>
                <a:lnTo>
                  <a:pt x="0" y="459486"/>
                </a:lnTo>
                <a:lnTo>
                  <a:pt x="459486" y="1"/>
                </a:lnTo>
                <a:lnTo>
                  <a:pt x="8699378" y="1"/>
                </a:lnTo>
                <a:lnTo>
                  <a:pt x="8699378" y="91897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4984" tIns="76201" rIns="142240" bIns="762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a-GE" b="1" kern="1200" dirty="0" smtClean="0"/>
              <a:t>ჯანდაცვასთან დაკავშირებული ფინანსური რისკების შემცირებულია და მოქალაქე დაცულია ავადმყოფობასთან დაკავშირებული კატასტროფული დანახარჯებისგან</a:t>
            </a:r>
            <a:endParaRPr lang="en-US" b="1" kern="1200" dirty="0"/>
          </a:p>
        </p:txBody>
      </p:sp>
      <p:sp>
        <p:nvSpPr>
          <p:cNvPr id="11" name="Freeform 10"/>
          <p:cNvSpPr/>
          <p:nvPr/>
        </p:nvSpPr>
        <p:spPr>
          <a:xfrm>
            <a:off x="2671533" y="3993869"/>
            <a:ext cx="9179807" cy="918974"/>
          </a:xfrm>
          <a:custGeom>
            <a:avLst/>
            <a:gdLst>
              <a:gd name="connsiteX0" fmla="*/ 0 w 9179807"/>
              <a:gd name="connsiteY0" fmla="*/ 0 h 918972"/>
              <a:gd name="connsiteX1" fmla="*/ 8720321 w 9179807"/>
              <a:gd name="connsiteY1" fmla="*/ 0 h 918972"/>
              <a:gd name="connsiteX2" fmla="*/ 9179807 w 9179807"/>
              <a:gd name="connsiteY2" fmla="*/ 459486 h 918972"/>
              <a:gd name="connsiteX3" fmla="*/ 8720321 w 9179807"/>
              <a:gd name="connsiteY3" fmla="*/ 918972 h 918972"/>
              <a:gd name="connsiteX4" fmla="*/ 0 w 9179807"/>
              <a:gd name="connsiteY4" fmla="*/ 918972 h 918972"/>
              <a:gd name="connsiteX5" fmla="*/ 0 w 9179807"/>
              <a:gd name="connsiteY5" fmla="*/ 0 h 918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79807" h="918972">
                <a:moveTo>
                  <a:pt x="9179807" y="918971"/>
                </a:moveTo>
                <a:lnTo>
                  <a:pt x="459486" y="918971"/>
                </a:lnTo>
                <a:lnTo>
                  <a:pt x="0" y="459486"/>
                </a:lnTo>
                <a:lnTo>
                  <a:pt x="459486" y="1"/>
                </a:lnTo>
                <a:lnTo>
                  <a:pt x="9179807" y="1"/>
                </a:lnTo>
                <a:lnTo>
                  <a:pt x="9179807" y="91897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4984" tIns="76201" rIns="142240" bIns="762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a-GE" b="1" kern="1200" dirty="0" smtClean="0"/>
              <a:t>ერთიანი სტანდარტიზებული პაკეტის ფარგლებში, სამართლიანი გადანაწილების პრინციპით, განსაზღვრულია სერვისზე ხელმისაწვდომობის შესაბამისი მექანიზმი</a:t>
            </a:r>
            <a:endParaRPr lang="en-US" b="1" kern="1200" dirty="0"/>
          </a:p>
        </p:txBody>
      </p:sp>
      <p:sp>
        <p:nvSpPr>
          <p:cNvPr id="13" name="Freeform 12"/>
          <p:cNvSpPr/>
          <p:nvPr/>
        </p:nvSpPr>
        <p:spPr>
          <a:xfrm>
            <a:off x="2248385" y="5185682"/>
            <a:ext cx="9602955" cy="918973"/>
          </a:xfrm>
          <a:custGeom>
            <a:avLst/>
            <a:gdLst>
              <a:gd name="connsiteX0" fmla="*/ 0 w 9602955"/>
              <a:gd name="connsiteY0" fmla="*/ 0 h 918972"/>
              <a:gd name="connsiteX1" fmla="*/ 9143469 w 9602955"/>
              <a:gd name="connsiteY1" fmla="*/ 0 h 918972"/>
              <a:gd name="connsiteX2" fmla="*/ 9602955 w 9602955"/>
              <a:gd name="connsiteY2" fmla="*/ 459486 h 918972"/>
              <a:gd name="connsiteX3" fmla="*/ 9143469 w 9602955"/>
              <a:gd name="connsiteY3" fmla="*/ 918972 h 918972"/>
              <a:gd name="connsiteX4" fmla="*/ 0 w 9602955"/>
              <a:gd name="connsiteY4" fmla="*/ 918972 h 918972"/>
              <a:gd name="connsiteX5" fmla="*/ 0 w 9602955"/>
              <a:gd name="connsiteY5" fmla="*/ 0 h 918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02955" h="918972">
                <a:moveTo>
                  <a:pt x="9602955" y="918971"/>
                </a:moveTo>
                <a:lnTo>
                  <a:pt x="459486" y="918971"/>
                </a:lnTo>
                <a:lnTo>
                  <a:pt x="0" y="459486"/>
                </a:lnTo>
                <a:lnTo>
                  <a:pt x="459486" y="1"/>
                </a:lnTo>
                <a:lnTo>
                  <a:pt x="9602955" y="1"/>
                </a:lnTo>
                <a:lnTo>
                  <a:pt x="9602955" y="91897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4984" tIns="76200" rIns="142240" bIns="7620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a-GE" b="1" kern="1200" dirty="0" smtClean="0"/>
              <a:t>ჯანდაცვასთან დაკავშირებული ფინანსური რისკი  შემცირებულია სახელმწიფოსთვის რისკების გადანაწილების ხარჯზე</a:t>
            </a:r>
            <a:endParaRPr lang="en-US" b="1" kern="1200" dirty="0"/>
          </a:p>
        </p:txBody>
      </p:sp>
      <p:sp>
        <p:nvSpPr>
          <p:cNvPr id="5" name="Rounded Rectangle 4"/>
          <p:cNvSpPr/>
          <p:nvPr/>
        </p:nvSpPr>
        <p:spPr>
          <a:xfrm rot="976329">
            <a:off x="1169514" y="1247494"/>
            <a:ext cx="1312433" cy="497003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ka-GE" sz="2400" b="1" dirty="0" smtClean="0"/>
              <a:t>ჯანდაცვის </a:t>
            </a:r>
            <a:r>
              <a:rPr lang="ka-GE" sz="2400" b="1" dirty="0"/>
              <a:t>ხარისხიან სერვისებზე ხელმისაწვდომობის უზრუნველყოფა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817503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Háromszög 4"/>
          <p:cNvSpPr/>
          <p:nvPr/>
        </p:nvSpPr>
        <p:spPr>
          <a:xfrm>
            <a:off x="2925152" y="1544127"/>
            <a:ext cx="5791200" cy="3378416"/>
          </a:xfrm>
          <a:prstGeom prst="triangle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4" name="Szövegdoboz 7"/>
          <p:cNvSpPr txBox="1"/>
          <p:nvPr/>
        </p:nvSpPr>
        <p:spPr>
          <a:xfrm>
            <a:off x="1157106" y="4931094"/>
            <a:ext cx="1939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rgbClr val="309784"/>
                </a:solidFill>
              </a:rPr>
              <a:t>მოსახლეობა</a:t>
            </a:r>
            <a:endParaRPr lang="hu-HU" sz="2400" b="1" dirty="0">
              <a:solidFill>
                <a:srgbClr val="309784"/>
              </a:solidFill>
            </a:endParaRPr>
          </a:p>
        </p:txBody>
      </p:sp>
      <p:sp>
        <p:nvSpPr>
          <p:cNvPr id="55" name="Szövegdoboz 8"/>
          <p:cNvSpPr txBox="1"/>
          <p:nvPr/>
        </p:nvSpPr>
        <p:spPr>
          <a:xfrm>
            <a:off x="7538324" y="4993313"/>
            <a:ext cx="3455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/>
              <a:t> </a:t>
            </a:r>
            <a:r>
              <a:rPr lang="ka-GE" sz="2400" b="1" dirty="0">
                <a:solidFill>
                  <a:srgbClr val="309784"/>
                </a:solidFill>
              </a:rPr>
              <a:t>სერვისების</a:t>
            </a:r>
            <a:r>
              <a:rPr lang="ka-GE" sz="2400" b="1" dirty="0"/>
              <a:t> </a:t>
            </a:r>
            <a:r>
              <a:rPr lang="ka-GE" sz="2400" b="1" dirty="0">
                <a:solidFill>
                  <a:srgbClr val="309784"/>
                </a:solidFill>
              </a:rPr>
              <a:t>მიწოდება</a:t>
            </a:r>
            <a:r>
              <a:rPr lang="ka-GE" sz="2400" b="1" dirty="0"/>
              <a:t> </a:t>
            </a:r>
            <a:endParaRPr lang="hu-HU" sz="2400" b="1" dirty="0"/>
          </a:p>
        </p:txBody>
      </p:sp>
      <p:sp>
        <p:nvSpPr>
          <p:cNvPr id="56" name="Szövegdoboz 9"/>
          <p:cNvSpPr txBox="1"/>
          <p:nvPr/>
        </p:nvSpPr>
        <p:spPr>
          <a:xfrm>
            <a:off x="4955888" y="4172816"/>
            <a:ext cx="1716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b="1" dirty="0">
                <a:solidFill>
                  <a:srgbClr val="FF0000"/>
                </a:solidFill>
              </a:rPr>
              <a:t>უნივერსალური ჯანდაცვა</a:t>
            </a:r>
            <a:endParaRPr lang="hu-HU" sz="1600" b="1" dirty="0">
              <a:solidFill>
                <a:srgbClr val="FF0000"/>
              </a:solidFill>
            </a:endParaRPr>
          </a:p>
        </p:txBody>
      </p:sp>
      <p:cxnSp>
        <p:nvCxnSpPr>
          <p:cNvPr id="57" name="Egyenes összekötő nyíllal 11"/>
          <p:cNvCxnSpPr/>
          <p:nvPr/>
        </p:nvCxnSpPr>
        <p:spPr>
          <a:xfrm>
            <a:off x="4471481" y="5224147"/>
            <a:ext cx="2369123" cy="136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Szövegdoboz 12"/>
          <p:cNvSpPr txBox="1"/>
          <p:nvPr/>
        </p:nvSpPr>
        <p:spPr>
          <a:xfrm>
            <a:off x="4367572" y="5411125"/>
            <a:ext cx="2576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ხელმისაწვდომობა</a:t>
            </a:r>
            <a:endParaRPr lang="hu-H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9" name="Egyenes összekötő nyíllal 14"/>
          <p:cNvCxnSpPr/>
          <p:nvPr/>
        </p:nvCxnSpPr>
        <p:spPr>
          <a:xfrm flipV="1">
            <a:off x="4260657" y="2507965"/>
            <a:ext cx="1553446" cy="18946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Egyenes összekötő nyíllal 16"/>
          <p:cNvCxnSpPr/>
          <p:nvPr/>
        </p:nvCxnSpPr>
        <p:spPr>
          <a:xfrm flipH="1">
            <a:off x="3644119" y="1979933"/>
            <a:ext cx="1491949" cy="17500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Szövegdoboz 18"/>
          <p:cNvSpPr txBox="1"/>
          <p:nvPr/>
        </p:nvSpPr>
        <p:spPr>
          <a:xfrm rot="18563500">
            <a:off x="3381401" y="2488485"/>
            <a:ext cx="14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C00000"/>
                </a:solidFill>
              </a:rPr>
              <a:t>მოცვა</a:t>
            </a:r>
            <a:endParaRPr lang="hu-HU" dirty="0">
              <a:solidFill>
                <a:srgbClr val="C00000"/>
              </a:solidFill>
            </a:endParaRPr>
          </a:p>
        </p:txBody>
      </p:sp>
      <p:sp>
        <p:nvSpPr>
          <p:cNvPr id="62" name="Szövegdoboz 19"/>
          <p:cNvSpPr txBox="1"/>
          <p:nvPr/>
        </p:nvSpPr>
        <p:spPr>
          <a:xfrm rot="18644291">
            <a:off x="3137114" y="3104769"/>
            <a:ext cx="3012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კონტრიბუცია/სადაზღვევო შენატანი</a:t>
            </a:r>
            <a:endParaRPr lang="hu-HU" sz="1600" dirty="0"/>
          </a:p>
        </p:txBody>
      </p:sp>
      <p:cxnSp>
        <p:nvCxnSpPr>
          <p:cNvPr id="63" name="Egyenes összekötő nyíllal 20"/>
          <p:cNvCxnSpPr/>
          <p:nvPr/>
        </p:nvCxnSpPr>
        <p:spPr>
          <a:xfrm>
            <a:off x="6112482" y="2493731"/>
            <a:ext cx="1456244" cy="19714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Szövegdoboz 24"/>
          <p:cNvSpPr txBox="1"/>
          <p:nvPr/>
        </p:nvSpPr>
        <p:spPr>
          <a:xfrm rot="2950782">
            <a:off x="5648458" y="2704760"/>
            <a:ext cx="3332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C00000"/>
                </a:solidFill>
              </a:rPr>
              <a:t>სტრატეგიული შესყიდვა</a:t>
            </a:r>
            <a:endParaRPr lang="hu-HU" sz="2000" dirty="0">
              <a:solidFill>
                <a:srgbClr val="C00000"/>
              </a:solidFill>
            </a:endParaRPr>
          </a:p>
        </p:txBody>
      </p:sp>
      <p:sp>
        <p:nvSpPr>
          <p:cNvPr id="65" name="Szövegdoboz 21"/>
          <p:cNvSpPr txBox="1"/>
          <p:nvPr/>
        </p:nvSpPr>
        <p:spPr>
          <a:xfrm rot="3215981">
            <a:off x="5478882" y="3160517"/>
            <a:ext cx="31320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კონტრაქტირება/დაფინანსება</a:t>
            </a:r>
            <a:endParaRPr lang="hu-HU" sz="1600" dirty="0"/>
          </a:p>
        </p:txBody>
      </p:sp>
      <p:sp>
        <p:nvSpPr>
          <p:cNvPr id="66" name="Szövegdoboz 17">
            <a:extLst>
              <a:ext uri="{FF2B5EF4-FFF2-40B4-BE49-F238E27FC236}">
                <a16:creationId xmlns:a16="http://schemas.microsoft.com/office/drawing/2014/main" id="{29F0394D-4CA4-465C-BED4-EA08A969DBD8}"/>
              </a:ext>
            </a:extLst>
          </p:cNvPr>
          <p:cNvSpPr txBox="1"/>
          <p:nvPr/>
        </p:nvSpPr>
        <p:spPr>
          <a:xfrm>
            <a:off x="1688951" y="2323299"/>
            <a:ext cx="1955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თანასწორობა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7" name="Szövegdoboz 26">
            <a:extLst>
              <a:ext uri="{FF2B5EF4-FFF2-40B4-BE49-F238E27FC236}">
                <a16:creationId xmlns:a16="http://schemas.microsoft.com/office/drawing/2014/main" id="{4FC2A644-1D71-4ECE-B1E9-2DD42E1CDD66}"/>
              </a:ext>
            </a:extLst>
          </p:cNvPr>
          <p:cNvSpPr txBox="1"/>
          <p:nvPr/>
        </p:nvSpPr>
        <p:spPr>
          <a:xfrm>
            <a:off x="8555624" y="5600744"/>
            <a:ext cx="136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ხარისხი</a:t>
            </a:r>
            <a:endParaRPr lang="en-GB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1413" y="957902"/>
            <a:ext cx="1839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</a:rPr>
              <a:t>შემსყიდველი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Szövegdoboz 27">
            <a:extLst>
              <a:ext uri="{FF2B5EF4-FFF2-40B4-BE49-F238E27FC236}">
                <a16:creationId xmlns:a16="http://schemas.microsoft.com/office/drawing/2014/main" id="{244624E7-BA13-46D6-892B-3F81910B6D3F}"/>
              </a:ext>
            </a:extLst>
          </p:cNvPr>
          <p:cNvSpPr txBox="1"/>
          <p:nvPr/>
        </p:nvSpPr>
        <p:spPr>
          <a:xfrm>
            <a:off x="8716352" y="3876461"/>
            <a:ext cx="26437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ეფექტიანობა: კარგი კლინიკური გამოსავალი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Szövegdoboz 28">
            <a:extLst>
              <a:ext uri="{FF2B5EF4-FFF2-40B4-BE49-F238E27FC236}">
                <a16:creationId xmlns:a16="http://schemas.microsoft.com/office/drawing/2014/main" id="{30B91FD9-DF2D-49D0-9EBB-97DE2EF81EC9}"/>
              </a:ext>
            </a:extLst>
          </p:cNvPr>
          <p:cNvSpPr txBox="1"/>
          <p:nvPr/>
        </p:nvSpPr>
        <p:spPr>
          <a:xfrm>
            <a:off x="7989274" y="1576210"/>
            <a:ext cx="25531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Efficiency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-ეფექტურობა</a:t>
            </a: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: შედეგი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გამართლებული </a:t>
            </a: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ხარჯით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Title 51"/>
          <p:cNvSpPr>
            <a:spLocks noGrp="1"/>
          </p:cNvSpPr>
          <p:nvPr>
            <p:ph type="title"/>
          </p:nvPr>
        </p:nvSpPr>
        <p:spPr>
          <a:xfrm rot="10800000" flipH="1" flipV="1">
            <a:off x="-20319" y="-51788"/>
            <a:ext cx="3664438" cy="155042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ka-GE" sz="2400" b="1" dirty="0" smtClean="0">
                <a:solidFill>
                  <a:srgbClr val="002060"/>
                </a:solidFill>
              </a:rPr>
              <a:t>უნივერსალური ჯანდაცვის მექანიზმები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915" y="-16719"/>
            <a:ext cx="909635" cy="72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7669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Box 109">
            <a:extLst>
              <a:ext uri="{FF2B5EF4-FFF2-40B4-BE49-F238E27FC236}">
                <a16:creationId xmlns:a16="http://schemas.microsoft.com/office/drawing/2014/main" id="{B4AC2C9A-9181-4B59-A69C-6E2312F612BF}"/>
              </a:ext>
            </a:extLst>
          </p:cNvPr>
          <p:cNvSpPr txBox="1"/>
          <p:nvPr/>
        </p:nvSpPr>
        <p:spPr>
          <a:xfrm>
            <a:off x="307974" y="4610746"/>
            <a:ext cx="4414639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ka-GE" sz="2400" b="1" dirty="0">
                <a:solidFill>
                  <a:srgbClr val="008080"/>
                </a:solidFill>
              </a:rPr>
              <a:t>ფინანსური დაცულობა</a:t>
            </a:r>
            <a:r>
              <a:rPr lang="ka-GE" sz="2400" dirty="0">
                <a:solidFill>
                  <a:srgbClr val="008080"/>
                </a:solidFill>
              </a:rPr>
              <a:t>: </a:t>
            </a:r>
          </a:p>
          <a:p>
            <a:pPr lvl="1" defTabSz="685800"/>
            <a:r>
              <a:rPr lang="ka-GE" sz="2400" dirty="0" smtClean="0">
                <a:solidFill>
                  <a:srgbClr val="002060"/>
                </a:solidFill>
              </a:rPr>
              <a:t>რაზე </a:t>
            </a:r>
            <a:r>
              <a:rPr lang="ka-GE" sz="2400" dirty="0">
                <a:solidFill>
                  <a:srgbClr val="002060"/>
                </a:solidFill>
              </a:rPr>
              <a:t>დარჩება პაციენტის მიერ ჯიბიდან </a:t>
            </a:r>
            <a:r>
              <a:rPr lang="ka-GE" sz="2400" dirty="0" smtClean="0">
                <a:solidFill>
                  <a:srgbClr val="002060"/>
                </a:solidFill>
              </a:rPr>
              <a:t>გადასახადი?</a:t>
            </a:r>
            <a:endParaRPr lang="en-US" sz="2400" dirty="0">
              <a:solidFill>
                <a:srgbClr val="002060"/>
              </a:solidFill>
            </a:endParaRPr>
          </a:p>
          <a:p>
            <a:pPr defTabSz="685800"/>
            <a:endParaRPr lang="en-ID" sz="2400" b="1" dirty="0">
              <a:solidFill>
                <a:srgbClr val="002060"/>
              </a:solidFill>
              <a:latin typeface="Segoe UI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F83B75E-2C27-4169-A040-48B170EF2210}"/>
              </a:ext>
            </a:extLst>
          </p:cNvPr>
          <p:cNvSpPr txBox="1"/>
          <p:nvPr/>
        </p:nvSpPr>
        <p:spPr>
          <a:xfrm>
            <a:off x="307974" y="3170475"/>
            <a:ext cx="4138241" cy="1415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ka-GE" sz="2400" b="1" dirty="0">
                <a:solidFill>
                  <a:srgbClr val="415F8F"/>
                </a:solidFill>
              </a:rPr>
              <a:t>სერვისების პაკეტი: </a:t>
            </a:r>
            <a:endParaRPr lang="ka-GE" sz="2400" dirty="0">
              <a:solidFill>
                <a:srgbClr val="002060"/>
              </a:solidFill>
            </a:endParaRPr>
          </a:p>
          <a:p>
            <a:pPr lvl="1" defTabSz="685800"/>
            <a:r>
              <a:rPr lang="ka-GE" sz="2400" dirty="0">
                <a:solidFill>
                  <a:srgbClr val="002060"/>
                </a:solidFill>
              </a:rPr>
              <a:t>რა სერვისების მოცვა უნდა მოხდეს</a:t>
            </a:r>
            <a:r>
              <a:rPr lang="ka-GE" sz="2000" dirty="0">
                <a:solidFill>
                  <a:srgbClr val="002060"/>
                </a:solidFill>
              </a:rPr>
              <a:t>? </a:t>
            </a:r>
            <a:endParaRPr lang="ka-GE" sz="2000" dirty="0" smtClean="0">
              <a:solidFill>
                <a:srgbClr val="002060"/>
              </a:solidFill>
            </a:endParaRPr>
          </a:p>
          <a:p>
            <a:pPr defTabSz="685800"/>
            <a:endParaRPr lang="ka-GE" sz="2000" dirty="0">
              <a:solidFill>
                <a:srgbClr val="002060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B7BF93C-D575-41A7-96C4-2FB5EF139CE3}"/>
              </a:ext>
            </a:extLst>
          </p:cNvPr>
          <p:cNvSpPr txBox="1"/>
          <p:nvPr/>
        </p:nvSpPr>
        <p:spPr>
          <a:xfrm>
            <a:off x="307974" y="1720230"/>
            <a:ext cx="3611030" cy="13234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მოცვის გაფართოვება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 defTabSz="685800"/>
            <a:r>
              <a:rPr lang="ka-GE" sz="2400" b="1" dirty="0" smtClean="0">
                <a:solidFill>
                  <a:srgbClr val="002060"/>
                </a:solidFill>
              </a:rPr>
              <a:t>ვისი მოცვა უნდა მოხდეს? </a:t>
            </a:r>
            <a:endParaRPr lang="ka-GE" sz="2400" b="1" dirty="0">
              <a:solidFill>
                <a:srgbClr val="002060"/>
              </a:solidFill>
            </a:endParaRPr>
          </a:p>
          <a:p>
            <a:pPr defTabSz="685800"/>
            <a:endParaRPr lang="en-ID" sz="1400" b="1" dirty="0">
              <a:solidFill>
                <a:srgbClr val="002060"/>
              </a:solidFill>
              <a:latin typeface="Segoe UI"/>
            </a:endParaRPr>
          </a:p>
        </p:txBody>
      </p:sp>
      <p:sp>
        <p:nvSpPr>
          <p:cNvPr id="124" name="Title 51"/>
          <p:cNvSpPr txBox="1">
            <a:spLocks/>
          </p:cNvSpPr>
          <p:nvPr/>
        </p:nvSpPr>
        <p:spPr>
          <a:xfrm rot="10800000" flipH="1" flipV="1">
            <a:off x="0" y="-26559"/>
            <a:ext cx="7412476" cy="1267613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FAEDE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000" dirty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155575" y="204501"/>
            <a:ext cx="6982204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ჯანდაცვის სერვისებზე უნივერსალური ხელმისწვდომობის ძირითადი გამოწვევები და გადაწყვეტის გზები (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WHO </a:t>
            </a:r>
            <a:r>
              <a:rPr kumimoji="0" lang="ka-G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მოდელი)  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" name="AutoShape 4" descr="Image result for white umbrella icon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5336271" y="1422265"/>
            <a:ext cx="5735754" cy="4761345"/>
            <a:chOff x="5336271" y="1422265"/>
            <a:chExt cx="5735754" cy="4761345"/>
          </a:xfrm>
        </p:grpSpPr>
        <p:sp>
          <p:nvSpPr>
            <p:cNvPr id="24" name="Cube 23"/>
            <p:cNvSpPr/>
            <p:nvPr/>
          </p:nvSpPr>
          <p:spPr>
            <a:xfrm>
              <a:off x="7107036" y="3596745"/>
              <a:ext cx="2155372" cy="1713558"/>
            </a:xfrm>
            <a:prstGeom prst="cube">
              <a:avLst>
                <a:gd name="adj" fmla="val 32649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Cube 2"/>
            <p:cNvSpPr/>
            <p:nvPr/>
          </p:nvSpPr>
          <p:spPr>
            <a:xfrm>
              <a:off x="5521857" y="1739277"/>
              <a:ext cx="4493622" cy="3602511"/>
            </a:xfrm>
            <a:prstGeom prst="cube">
              <a:avLst>
                <a:gd name="adj" fmla="val 37195"/>
              </a:avLst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>
              <a:stCxn id="24" idx="5"/>
            </p:cNvCxnSpPr>
            <p:nvPr/>
          </p:nvCxnSpPr>
          <p:spPr>
            <a:xfrm flipV="1">
              <a:off x="9262408" y="3698545"/>
              <a:ext cx="602943" cy="475249"/>
            </a:xfrm>
            <a:prstGeom prst="straightConnector1">
              <a:avLst/>
            </a:prstGeom>
            <a:ln>
              <a:prstDash val="dash"/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5521857" y="5183872"/>
              <a:ext cx="1642209" cy="0"/>
            </a:xfrm>
            <a:prstGeom prst="straightConnector1">
              <a:avLst/>
            </a:prstGeom>
            <a:ln>
              <a:prstDash val="dash"/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8420650" y="3025985"/>
              <a:ext cx="0" cy="898607"/>
            </a:xfrm>
            <a:prstGeom prst="straightConnector1">
              <a:avLst/>
            </a:prstGeom>
            <a:ln>
              <a:prstDash val="dash"/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7239351" y="4427835"/>
              <a:ext cx="15831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b="1" dirty="0" smtClean="0">
                  <a:solidFill>
                    <a:schemeClr val="accent6">
                      <a:lumMod val="50000"/>
                    </a:schemeClr>
                  </a:solidFill>
                </a:rPr>
                <a:t>მოცვის მექანიზმები</a:t>
              </a:r>
              <a:endParaRPr lang="en-US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00592" y="5598835"/>
              <a:ext cx="196239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a-GE" sz="1600" b="1" dirty="0" smtClean="0">
                  <a:solidFill>
                    <a:schemeClr val="accent2"/>
                  </a:solidFill>
                </a:rPr>
                <a:t>მოსახლეობა: </a:t>
              </a:r>
            </a:p>
            <a:p>
              <a:pPr algn="ctr"/>
              <a:r>
                <a:rPr lang="ka-GE" sz="1600" b="1" dirty="0" smtClean="0">
                  <a:solidFill>
                    <a:schemeClr val="accent2"/>
                  </a:solidFill>
                </a:rPr>
                <a:t>ვინ არის მოცული?</a:t>
              </a:r>
              <a:endParaRPr lang="en-US" sz="1600" b="1" dirty="0">
                <a:solidFill>
                  <a:schemeClr val="accent2"/>
                </a:solidFill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>
              <a:off x="5436463" y="5554543"/>
              <a:ext cx="3307817" cy="0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 rot="18943151">
              <a:off x="9090233" y="4811176"/>
              <a:ext cx="1495922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a-GE" sz="1600" b="1" dirty="0" smtClean="0">
                  <a:solidFill>
                    <a:srgbClr val="002060"/>
                  </a:solidFill>
                </a:rPr>
                <a:t>სერვისები: </a:t>
              </a:r>
            </a:p>
            <a:p>
              <a:pPr algn="ctr"/>
              <a:r>
                <a:rPr lang="ka-GE" sz="1600" b="1" dirty="0" smtClean="0">
                  <a:solidFill>
                    <a:srgbClr val="002060"/>
                  </a:solidFill>
                </a:rPr>
                <a:t>რა სერვისები </a:t>
              </a:r>
            </a:p>
            <a:p>
              <a:pPr algn="ctr"/>
              <a:r>
                <a:rPr lang="ka-GE" sz="1600" b="1" dirty="0" smtClean="0">
                  <a:solidFill>
                    <a:srgbClr val="002060"/>
                  </a:solidFill>
                </a:rPr>
                <a:t>იფარება?</a:t>
              </a:r>
              <a:endParaRPr lang="en-US" sz="1600" b="1" dirty="0">
                <a:solidFill>
                  <a:srgbClr val="002060"/>
                </a:solidFill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8978744" y="4429569"/>
              <a:ext cx="1036735" cy="1032291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V="1">
              <a:off x="10194862" y="1739277"/>
              <a:ext cx="0" cy="2281499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 rot="16200000">
              <a:off x="9198766" y="2464527"/>
              <a:ext cx="29155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b="1" dirty="0" smtClean="0">
                  <a:solidFill>
                    <a:srgbClr val="006666"/>
                  </a:solidFill>
                </a:rPr>
                <a:t>ფინანსური დაცულობა: </a:t>
              </a:r>
            </a:p>
            <a:p>
              <a:pPr algn="ctr"/>
              <a:r>
                <a:rPr lang="ka-GE" sz="1600" b="1" dirty="0" smtClean="0">
                  <a:solidFill>
                    <a:srgbClr val="006666"/>
                  </a:solidFill>
                </a:rPr>
                <a:t>რას იხდის მოსახლეობა ჯიბიდან</a:t>
              </a:r>
              <a:endParaRPr lang="en-US" sz="1600" b="1" dirty="0">
                <a:solidFill>
                  <a:srgbClr val="006666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44647" y="3374144"/>
              <a:ext cx="28129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1600" dirty="0" smtClean="0"/>
                <a:t>ხარჯერბის გაზიარების და ფასების შემცირება</a:t>
              </a:r>
              <a:endParaRPr lang="en-US" sz="16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336271" y="4513117"/>
              <a:ext cx="213926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/>
                <a:t>მოცვის არეალის გაზრდა</a:t>
              </a:r>
              <a:endParaRPr lang="en-US" sz="16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334850" y="3041380"/>
              <a:ext cx="207102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/>
                <a:t>სერვისების გაფართოება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1984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51"/>
          <p:cNvSpPr txBox="1">
            <a:spLocks/>
          </p:cNvSpPr>
          <p:nvPr/>
        </p:nvSpPr>
        <p:spPr>
          <a:xfrm rot="10800000" flipH="1" flipV="1">
            <a:off x="-1" y="-2016"/>
            <a:ext cx="7097195" cy="755678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9661742" y="2427689"/>
            <a:ext cx="20031" cy="4005362"/>
          </a:xfrm>
          <a:prstGeom prst="straightConnector1">
            <a:avLst/>
          </a:prstGeom>
          <a:ln w="63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52" y="22256"/>
            <a:ext cx="6348341" cy="785975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 smtClean="0">
                <a:solidFill>
                  <a:schemeClr val="accent2">
                    <a:lumMod val="75000"/>
                  </a:schemeClr>
                </a:solidFill>
              </a:rPr>
              <a:t>ჯანდაცვის დაფინანსების სისტემის </a:t>
            </a:r>
            <a:r>
              <a:rPr lang="ka-GE" sz="24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ka-GE" sz="2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ka-GE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ka-GE" sz="2400" b="1" dirty="0" smtClean="0">
                <a:solidFill>
                  <a:schemeClr val="accent2">
                    <a:lumMod val="75000"/>
                  </a:schemeClr>
                </a:solidFill>
              </a:rPr>
              <a:t>არსებული მოწყობა და ხარვეზები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11783" y="1093619"/>
            <a:ext cx="2442753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ცენტრალური ბიუჯეტი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8862" y="1938350"/>
            <a:ext cx="3455127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ჯანდაცვის სამინისტრო=სახელმწიფო პროგრამები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8970" y="3062385"/>
            <a:ext cx="2952812" cy="830997"/>
          </a:xfrm>
          <a:prstGeom prst="rect">
            <a:avLst/>
          </a:prstGeom>
          <a:solidFill>
            <a:schemeClr val="accent3">
              <a:lumMod val="40000"/>
              <a:lumOff val="60000"/>
              <a:alpha val="54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1">
                    <a:lumMod val="75000"/>
                  </a:schemeClr>
                </a:solidFill>
              </a:rPr>
              <a:t>სსიპ სოციალური მომსახურების </a:t>
            </a:r>
            <a:r>
              <a:rPr lang="ka-GE" sz="1600" dirty="0" smtClean="0">
                <a:solidFill>
                  <a:schemeClr val="accent1">
                    <a:lumMod val="75000"/>
                  </a:schemeClr>
                </a:solidFill>
              </a:rPr>
              <a:t>სააგენტო -</a:t>
            </a:r>
            <a:r>
              <a:rPr lang="ka-GE" sz="1600" dirty="0">
                <a:solidFill>
                  <a:schemeClr val="accent1">
                    <a:lumMod val="75000"/>
                  </a:schemeClr>
                </a:solidFill>
              </a:rPr>
              <a:t>ჯანდაცვის </a:t>
            </a:r>
            <a:r>
              <a:rPr lang="ka-GE" sz="1600" dirty="0" smtClean="0">
                <a:solidFill>
                  <a:schemeClr val="accent1">
                    <a:lumMod val="75000"/>
                  </a:schemeClr>
                </a:solidFill>
              </a:rPr>
              <a:t>დეპარტამენტი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4127" y="3062385"/>
            <a:ext cx="2956655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1">
                    <a:lumMod val="75000"/>
                  </a:schemeClr>
                </a:solidFill>
              </a:rPr>
              <a:t>სსიპ დაავადებათა კონტროლის </a:t>
            </a:r>
            <a:r>
              <a:rPr lang="ka-GE" sz="1600" dirty="0" smtClean="0">
                <a:solidFill>
                  <a:schemeClr val="accent1">
                    <a:lumMod val="75000"/>
                  </a:schemeClr>
                </a:solidFill>
              </a:rPr>
              <a:t>ცენტრი</a:t>
            </a:r>
          </a:p>
          <a:p>
            <a:pPr algn="ctr"/>
            <a:endParaRPr lang="ka-GE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11609" y="3062385"/>
            <a:ext cx="2452475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1">
                    <a:lumMod val="75000"/>
                  </a:schemeClr>
                </a:solidFill>
              </a:rPr>
              <a:t>სსიპ საგანგებო&amp;სასწრაფო დახმარების </a:t>
            </a:r>
            <a:r>
              <a:rPr lang="ka-GE" sz="1600" dirty="0" smtClean="0">
                <a:solidFill>
                  <a:schemeClr val="accent1">
                    <a:lumMod val="75000"/>
                  </a:schemeClr>
                </a:solidFill>
              </a:rPr>
              <a:t>ცენტრი</a:t>
            </a:r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>
            <a:off x="6233159" y="1739950"/>
            <a:ext cx="3266" cy="198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770813" y="2680217"/>
            <a:ext cx="718457" cy="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</p:cNvCxnSpPr>
          <p:nvPr/>
        </p:nvCxnSpPr>
        <p:spPr>
          <a:xfrm flipH="1">
            <a:off x="6233159" y="2861681"/>
            <a:ext cx="3266" cy="200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8931224" y="2675650"/>
            <a:ext cx="0" cy="368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963988" y="2693863"/>
            <a:ext cx="9535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763969" y="4363116"/>
            <a:ext cx="3592174" cy="523220"/>
          </a:xfrm>
          <a:prstGeom prst="rect">
            <a:avLst/>
          </a:prstGeom>
          <a:solidFill>
            <a:schemeClr val="accent6">
              <a:lumMod val="40000"/>
              <a:lumOff val="60000"/>
              <a:alpha val="74902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chemeClr val="accent1">
                    <a:lumMod val="75000"/>
                  </a:schemeClr>
                </a:solidFill>
              </a:rPr>
              <a:t>საავადმყოფოები-</a:t>
            </a:r>
            <a:r>
              <a:rPr lang="ka-GE" sz="1400" dirty="0" smtClean="0">
                <a:solidFill>
                  <a:srgbClr val="C00000"/>
                </a:solidFill>
              </a:rPr>
              <a:t>არასაკმარისი და ნაკლებ ხარჯეფექტური დაფინანსება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61932" y="4954227"/>
            <a:ext cx="4282235" cy="523220"/>
          </a:xfrm>
          <a:prstGeom prst="rect">
            <a:avLst/>
          </a:prstGeom>
          <a:solidFill>
            <a:schemeClr val="accent6">
              <a:lumMod val="40000"/>
              <a:lumOff val="60000"/>
              <a:alpha val="76078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0070C0"/>
                </a:solidFill>
              </a:rPr>
              <a:t>ამბულატორიები და პჯდ ცენტრები</a:t>
            </a:r>
            <a:r>
              <a:rPr lang="ka-GE" sz="1400" dirty="0" smtClean="0">
                <a:solidFill>
                  <a:srgbClr val="C00000"/>
                </a:solidFill>
              </a:rPr>
              <a:t>-დაბალი მიმართვიანობა და  არასაკმარისი დაფინანსება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143648" y="4123211"/>
            <a:ext cx="1673137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სოფლის ექიმები და ექთნები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157296" y="4710629"/>
            <a:ext cx="1659489" cy="738664"/>
          </a:xfrm>
          <a:prstGeom prst="rect">
            <a:avLst/>
          </a:prstGeom>
          <a:solidFill>
            <a:srgbClr val="EDEDED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სასწრაფო დახმარების სამსახური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1027924" y="3985715"/>
            <a:ext cx="0" cy="968512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34" idx="3"/>
          </p:cNvCxnSpPr>
          <p:nvPr/>
        </p:nvCxnSpPr>
        <p:spPr>
          <a:xfrm flipH="1">
            <a:off x="10816785" y="4384821"/>
            <a:ext cx="2111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936995" y="3893382"/>
            <a:ext cx="0" cy="469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605881" y="3893382"/>
            <a:ext cx="0" cy="103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943449" y="6133266"/>
            <a:ext cx="5497333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300" dirty="0">
                <a:solidFill>
                  <a:schemeClr val="accent1">
                    <a:lumMod val="75000"/>
                  </a:schemeClr>
                </a:solidFill>
              </a:rPr>
              <a:t>საზ.ჯანდაცვის ლაბორატორიები და </a:t>
            </a:r>
            <a:r>
              <a:rPr lang="ka-GE" sz="1300" dirty="0" smtClean="0">
                <a:solidFill>
                  <a:schemeClr val="accent1">
                    <a:lumMod val="75000"/>
                  </a:schemeClr>
                </a:solidFill>
              </a:rPr>
              <a:t>ცენტრები- </a:t>
            </a:r>
            <a:r>
              <a:rPr lang="ka-GE" sz="1300" dirty="0" smtClean="0">
                <a:solidFill>
                  <a:srgbClr val="C00000"/>
                </a:solidFill>
              </a:rPr>
              <a:t>ძირითადად</a:t>
            </a:r>
            <a:r>
              <a:rPr lang="ka-GE" sz="13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rgbClr val="C00000"/>
                </a:solidFill>
              </a:rPr>
              <a:t>ორიენტირებულია</a:t>
            </a:r>
            <a:r>
              <a:rPr lang="ka-GE" sz="13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rgbClr val="C00000"/>
                </a:solidFill>
              </a:rPr>
              <a:t>ვაქცინაციაზე. საჭიროა სერვისების გაფართოება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082458" y="3893382"/>
            <a:ext cx="0" cy="2239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161172" y="5534304"/>
            <a:ext cx="4972932" cy="523220"/>
          </a:xfrm>
          <a:prstGeom prst="rect">
            <a:avLst/>
          </a:prstGeom>
          <a:solidFill>
            <a:schemeClr val="accent6">
              <a:lumMod val="60000"/>
              <a:lumOff val="40000"/>
              <a:alpha val="4902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       წამლები და სამედიცინო დანიშნულების </a:t>
            </a:r>
            <a:r>
              <a:rPr lang="ka-GE" sz="1400" dirty="0" smtClean="0">
                <a:solidFill>
                  <a:schemeClr val="accent1">
                    <a:lumMod val="75000"/>
                  </a:schemeClr>
                </a:solidFill>
              </a:rPr>
              <a:t>საგნები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ka-GE" sz="1400" dirty="0" smtClean="0">
                <a:solidFill>
                  <a:srgbClr val="C00000"/>
                </a:solidFill>
              </a:rPr>
              <a:t>სახელმწიფოს მიერ მინიმალური ოდენობით დაფინანსება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505405" y="4408991"/>
            <a:ext cx="1243532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ka-GE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პაციენტი</a:t>
            </a:r>
          </a:p>
          <a:p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ka-GE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6" name="Straight Arrow Connector 65"/>
          <p:cNvCxnSpPr>
            <a:endCxn id="32" idx="1"/>
          </p:cNvCxnSpPr>
          <p:nvPr/>
        </p:nvCxnSpPr>
        <p:spPr>
          <a:xfrm flipV="1">
            <a:off x="2768092" y="4624726"/>
            <a:ext cx="995877" cy="1592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2725728" y="5202067"/>
            <a:ext cx="736204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2725728" y="5814888"/>
            <a:ext cx="43544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768092" y="6439766"/>
            <a:ext cx="171191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5" name="Diamond 74"/>
          <p:cNvSpPr/>
          <p:nvPr/>
        </p:nvSpPr>
        <p:spPr>
          <a:xfrm>
            <a:off x="5085161" y="1195763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>
            <a:off x="1993621" y="369091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7" name="Oval 76"/>
          <p:cNvSpPr/>
          <p:nvPr/>
        </p:nvSpPr>
        <p:spPr>
          <a:xfrm>
            <a:off x="5424858" y="3678363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>
            <a:off x="8628361" y="3690730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Diamond 79"/>
          <p:cNvSpPr/>
          <p:nvPr/>
        </p:nvSpPr>
        <p:spPr>
          <a:xfrm>
            <a:off x="7744168" y="297978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8134103" y="230441"/>
            <a:ext cx="138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დაფინანსების წყარო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2" name="Oval 81"/>
          <p:cNvSpPr/>
          <p:nvPr/>
        </p:nvSpPr>
        <p:spPr>
          <a:xfrm>
            <a:off x="9667844" y="33018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0039369" y="102647"/>
            <a:ext cx="2055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75000"/>
                  </a:schemeClr>
                </a:solidFill>
              </a:rPr>
              <a:t>განმახორციელებელი: </a:t>
            </a:r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მომსახურების შემსყიდველი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505405" y="5570095"/>
            <a:ext cx="1239099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კერძო დაზღვევა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ka-G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8761911" y="1904469"/>
            <a:ext cx="2402175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ადგილობრივი თვითმმართველობა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01" name="Straight Connector 100"/>
          <p:cNvCxnSpPr>
            <a:stCxn id="4" idx="3"/>
          </p:cNvCxnSpPr>
          <p:nvPr/>
        </p:nvCxnSpPr>
        <p:spPr>
          <a:xfrm flipV="1">
            <a:off x="7454535" y="1410514"/>
            <a:ext cx="1763488" cy="6270"/>
          </a:xfrm>
          <a:prstGeom prst="line">
            <a:avLst/>
          </a:prstGeom>
          <a:ln w="63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9231087" y="1410514"/>
            <a:ext cx="13063" cy="493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 flipV="1">
            <a:off x="8440782" y="6433052"/>
            <a:ext cx="1240992" cy="1"/>
          </a:xfrm>
          <a:prstGeom prst="straightConnector1">
            <a:avLst/>
          </a:prstGeom>
          <a:ln w="6350">
            <a:solidFill>
              <a:srgbClr val="ED7D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1028750" y="3893382"/>
            <a:ext cx="0" cy="1098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2106" y="1054781"/>
            <a:ext cx="3479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/>
              <a:t>დაფინანსების წყაროების ფრაგმენტაცია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/>
              <a:t>პარალელური ნაკადები სხვადასხვა წყაროდან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/>
              <a:t>პაციენტის მიერ ჯიბიდან გადახდა კვლავ &gt;52%</a:t>
            </a:r>
            <a:endParaRPr lang="en-US" dirty="0"/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3770813" y="2662002"/>
            <a:ext cx="0" cy="368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331308" y="3893382"/>
            <a:ext cx="0" cy="1640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7201443" y="3888344"/>
            <a:ext cx="0" cy="469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H="1">
            <a:off x="10826286" y="4967875"/>
            <a:ext cx="2111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7486978" y="3893382"/>
            <a:ext cx="0" cy="103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7862922" y="3893382"/>
            <a:ext cx="0" cy="1640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8264371" y="3893382"/>
            <a:ext cx="0" cy="2239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Diamond 94"/>
          <p:cNvSpPr/>
          <p:nvPr/>
        </p:nvSpPr>
        <p:spPr>
          <a:xfrm>
            <a:off x="1335588" y="4219600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6" name="Diamond 95"/>
          <p:cNvSpPr/>
          <p:nvPr/>
        </p:nvSpPr>
        <p:spPr>
          <a:xfrm>
            <a:off x="1315637" y="5380704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12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 rot="10800000" flipH="1" flipV="1">
            <a:off x="-1" y="-1806"/>
            <a:ext cx="5568287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3777" y="169028"/>
            <a:ext cx="5568288" cy="1105006"/>
          </a:xfrm>
        </p:spPr>
        <p:txBody>
          <a:bodyPr>
            <a:noAutofit/>
          </a:bodyPr>
          <a:lstStyle/>
          <a:p>
            <a:r>
              <a:rPr lang="ka-GE" sz="1800" b="1" dirty="0">
                <a:solidFill>
                  <a:srgbClr val="002060"/>
                </a:solidFill>
              </a:rPr>
              <a:t>ჯანმრთელობის  სავალდებულო დაზღვევით </a:t>
            </a:r>
            <a:r>
              <a:rPr lang="ka-GE" sz="1800" b="1" dirty="0" smtClean="0">
                <a:solidFill>
                  <a:srgbClr val="002060"/>
                </a:solidFill>
              </a:rPr>
              <a:t> და საბიუჯეტო  დაფინანსებით</a:t>
            </a:r>
            <a:r>
              <a:rPr lang="ka-GE" sz="1800" b="1" dirty="0">
                <a:solidFill>
                  <a:srgbClr val="002060"/>
                </a:solidFill>
              </a:rPr>
              <a:t/>
            </a:r>
            <a:br>
              <a:rPr lang="ka-GE" sz="1800" b="1" dirty="0">
                <a:solidFill>
                  <a:srgbClr val="002060"/>
                </a:solidFill>
              </a:rPr>
            </a:br>
            <a:r>
              <a:rPr lang="ka-GE" sz="1800" b="1" dirty="0" smtClean="0">
                <a:solidFill>
                  <a:srgbClr val="002060"/>
                </a:solidFill>
              </a:rPr>
              <a:t>დაფარული </a:t>
            </a:r>
            <a:r>
              <a:rPr lang="ka-GE" sz="1800" b="1" dirty="0">
                <a:solidFill>
                  <a:srgbClr val="002060"/>
                </a:solidFill>
              </a:rPr>
              <a:t>მომსახურებების </a:t>
            </a:r>
            <a:br>
              <a:rPr lang="ka-GE" sz="1800" b="1" dirty="0">
                <a:solidFill>
                  <a:srgbClr val="002060"/>
                </a:solidFill>
              </a:rPr>
            </a:br>
            <a:r>
              <a:rPr lang="ka-GE" sz="1800" b="1" dirty="0">
                <a:solidFill>
                  <a:srgbClr val="002060"/>
                </a:solidFill>
              </a:rPr>
              <a:t>მოცულობის შედარება</a:t>
            </a:r>
            <a:r>
              <a:rPr lang="en-US" sz="1800" b="1" dirty="0">
                <a:solidFill>
                  <a:srgbClr val="002060"/>
                </a:solidFill>
              </a:rPr>
              <a:t/>
            </a:r>
            <a:br>
              <a:rPr lang="en-US" sz="1800" b="1" dirty="0">
                <a:solidFill>
                  <a:srgbClr val="002060"/>
                </a:solidFill>
              </a:rPr>
            </a:br>
            <a:endParaRPr lang="en-US" sz="18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211" y="1457203"/>
            <a:ext cx="397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40">
              <a:defRPr/>
            </a:pPr>
            <a:r>
              <a:rPr lang="ka-GE" b="1" kern="0" dirty="0" smtClean="0">
                <a:solidFill>
                  <a:srgbClr val="C00000"/>
                </a:solidFill>
              </a:rPr>
              <a:t>გერმანია - სავალდებულო დაზღვევა</a:t>
            </a:r>
            <a:endParaRPr lang="ka-GE" b="1" kern="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0139" y="2179738"/>
            <a:ext cx="3978892" cy="40318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გეგმიური და </a:t>
            </a:r>
            <a:r>
              <a:rPr lang="ka-GE" sz="1600" b="1" dirty="0" smtClean="0">
                <a:solidFill>
                  <a:srgbClr val="1F497D">
                    <a:lumMod val="75000"/>
                  </a:srgbClr>
                </a:solidFill>
              </a:rPr>
              <a:t>გადაუდებელი </a:t>
            </a: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ka-GE" sz="1600" b="1" dirty="0" smtClean="0">
                <a:solidFill>
                  <a:srgbClr val="1F497D">
                    <a:lumMod val="75000"/>
                  </a:srgbClr>
                </a:solidFill>
              </a:rPr>
              <a:t>ამბულატორია 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 smtClean="0">
                <a:solidFill>
                  <a:srgbClr val="1F497D">
                    <a:lumMod val="75000"/>
                  </a:srgbClr>
                </a:solidFill>
              </a:rPr>
              <a:t>ქირურგია</a:t>
            </a:r>
            <a:endParaRPr lang="ka-GE" sz="1600" b="1" dirty="0">
              <a:solidFill>
                <a:srgbClr val="1F497D">
                  <a:lumMod val="75000"/>
                </a:srgbClr>
              </a:solidFill>
            </a:endParaRP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მედიკამენტები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ონკოლოგია 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პალიატიური ზრუნვა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მშობიარობა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პრევენცია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პროფილაქტიკა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შინ მოვლა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რეაბილიტაცია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სტომატოლოგია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ბავშვთა გეგმიური შემოწმება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ხელოვნური განაყოფიერება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შრომის/ფსიქო/სოციო თერაპია 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dirty="0">
                <a:solidFill>
                  <a:srgbClr val="1F497D">
                    <a:lumMod val="75000"/>
                  </a:srgbClr>
                </a:solidFill>
              </a:rPr>
              <a:t>პედიატრიული მომსახურება და </a:t>
            </a:r>
            <a:r>
              <a:rPr lang="ka-GE" sz="1600" b="1" dirty="0" smtClean="0">
                <a:solidFill>
                  <a:srgbClr val="1F497D">
                    <a:lumMod val="75000"/>
                  </a:srgbClr>
                </a:solidFill>
              </a:rPr>
              <a:t>სხვა</a:t>
            </a:r>
            <a:endParaRPr lang="ka-GE" sz="1600" b="1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528423" y="4058659"/>
            <a:ext cx="39673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ka-GE" sz="1600" b="1" kern="0" dirty="0">
                <a:solidFill>
                  <a:srgbClr val="C00000"/>
                </a:solidFill>
              </a:rPr>
              <a:t>100%-ით ანაზღაურება</a:t>
            </a:r>
            <a:endParaRPr lang="en-US" sz="1600" b="1" kern="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59822" y="2179738"/>
            <a:ext cx="3972022" cy="3046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kern="0" dirty="0">
                <a:solidFill>
                  <a:srgbClr val="002060"/>
                </a:solidFill>
              </a:rPr>
              <a:t>გეგმიური და გადაუდებელი ამბულატორია </a:t>
            </a:r>
            <a:endParaRPr lang="ka-GE" sz="1600" b="1" kern="0" dirty="0" smtClean="0">
              <a:solidFill>
                <a:srgbClr val="002060"/>
              </a:solidFill>
            </a:endParaRP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kern="0" dirty="0" smtClean="0">
                <a:solidFill>
                  <a:srgbClr val="002060"/>
                </a:solidFill>
              </a:rPr>
              <a:t>გადაუდებელი სტაციონარი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kern="0" dirty="0" smtClean="0">
                <a:solidFill>
                  <a:srgbClr val="002060"/>
                </a:solidFill>
              </a:rPr>
              <a:t>გეგმიური ქირურგია და კარდიოქირურგია</a:t>
            </a:r>
            <a:endParaRPr lang="ka-GE" sz="1600" b="1" kern="0" dirty="0">
              <a:solidFill>
                <a:srgbClr val="002060"/>
              </a:solidFill>
            </a:endParaRP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kern="0" dirty="0">
                <a:solidFill>
                  <a:srgbClr val="002060"/>
                </a:solidFill>
              </a:rPr>
              <a:t>ქიმიო, ჰორმონო, სხივური თერაპია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kern="0" dirty="0" smtClean="0">
                <a:solidFill>
                  <a:srgbClr val="002060"/>
                </a:solidFill>
              </a:rPr>
              <a:t>მშობიარობა, გართულებული ორსულობა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kern="0" dirty="0" smtClean="0">
                <a:solidFill>
                  <a:srgbClr val="002060"/>
                </a:solidFill>
              </a:rPr>
              <a:t>ინფექციური დაავადებების მართვა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kern="0" dirty="0" smtClean="0">
                <a:solidFill>
                  <a:srgbClr val="002060"/>
                </a:solidFill>
              </a:rPr>
              <a:t>მედიკამენტები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kern="0" dirty="0" smtClean="0">
                <a:solidFill>
                  <a:srgbClr val="002060"/>
                </a:solidFill>
              </a:rPr>
              <a:t>პრევენცია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600" b="1" kern="0" dirty="0" smtClean="0">
                <a:solidFill>
                  <a:srgbClr val="002060"/>
                </a:solidFill>
              </a:rPr>
              <a:t>პალიატიური ზრუნვა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5452119" y="3650644"/>
            <a:ext cx="32520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ka-GE" sz="1600" b="1" kern="0" dirty="0" smtClean="0">
                <a:solidFill>
                  <a:srgbClr val="C00000"/>
                </a:solidFill>
              </a:rPr>
              <a:t>70%-100%-</a:t>
            </a:r>
            <a:r>
              <a:rPr lang="ka-GE" sz="1600" b="1" kern="0" dirty="0">
                <a:solidFill>
                  <a:srgbClr val="C00000"/>
                </a:solidFill>
              </a:rPr>
              <a:t>ით ანაზღაურება</a:t>
            </a:r>
            <a:endParaRPr lang="en-US" sz="1600" b="1" kern="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59822" y="1540868"/>
            <a:ext cx="3770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40">
              <a:defRPr/>
            </a:pPr>
            <a:r>
              <a:rPr lang="ka-GE" b="1" dirty="0" smtClean="0">
                <a:solidFill>
                  <a:srgbClr val="C00000"/>
                </a:solidFill>
                <a:cs typeface="Calibri Light" panose="020F0302020204030204" pitchFamily="34" charset="0"/>
              </a:rPr>
              <a:t>საქართველო -</a:t>
            </a:r>
          </a:p>
          <a:p>
            <a:pPr algn="ctr" defTabSz="914240">
              <a:defRPr/>
            </a:pPr>
            <a:r>
              <a:rPr lang="ka-GE" b="1" dirty="0" smtClean="0">
                <a:solidFill>
                  <a:srgbClr val="C00000"/>
                </a:solidFill>
                <a:cs typeface="Calibri Light" panose="020F0302020204030204" pitchFamily="34" charset="0"/>
              </a:rPr>
              <a:t>საბიუჯეტო </a:t>
            </a:r>
            <a:r>
              <a:rPr lang="ka-GE" b="1" dirty="0">
                <a:solidFill>
                  <a:srgbClr val="C00000"/>
                </a:solidFill>
                <a:cs typeface="Calibri Light" panose="020F0302020204030204" pitchFamily="34" charset="0"/>
              </a:rPr>
              <a:t>დაფინანსება</a:t>
            </a:r>
            <a:endParaRPr lang="en-US" b="1" dirty="0">
              <a:solidFill>
                <a:srgbClr val="C00000"/>
              </a:solidFill>
              <a:cs typeface="Calibri Light" panose="020F0302020204030204" pitchFamily="34" charset="0"/>
            </a:endParaRPr>
          </a:p>
        </p:txBody>
      </p:sp>
      <p:pic>
        <p:nvPicPr>
          <p:cNvPr id="7176" name="Picture 8" descr="Image result for flag germ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160" y="294323"/>
            <a:ext cx="898068" cy="83300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Image result for flag georg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194" y="-33688"/>
            <a:ext cx="842789" cy="65602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6558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589736" y="2734800"/>
            <a:ext cx="8020280" cy="3125673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736" y="3701220"/>
            <a:ext cx="7409991" cy="758280"/>
          </a:xfrm>
        </p:spPr>
        <p:txBody>
          <a:bodyPr>
            <a:noAutofit/>
          </a:bodyPr>
          <a:lstStyle/>
          <a:p>
            <a:pPr algn="ctr"/>
            <a:r>
              <a:rPr lang="ka-GE" sz="3600" dirty="0">
                <a:solidFill>
                  <a:srgbClr val="C00000"/>
                </a:solidFill>
              </a:rPr>
              <a:t>ჯანდაცვის დაფინანსების </a:t>
            </a:r>
            <a:r>
              <a:rPr lang="ka-GE" sz="3600" dirty="0" smtClean="0">
                <a:solidFill>
                  <a:srgbClr val="C00000"/>
                </a:solidFill>
              </a:rPr>
              <a:t>მოდელის ცვლილება - </a:t>
            </a:r>
            <a:br>
              <a:rPr lang="ka-GE" sz="3600" dirty="0" smtClean="0">
                <a:solidFill>
                  <a:srgbClr val="C00000"/>
                </a:solidFill>
              </a:rPr>
            </a:br>
            <a:r>
              <a:rPr lang="ka-GE" sz="3600" dirty="0" smtClean="0">
                <a:solidFill>
                  <a:srgbClr val="C00000"/>
                </a:solidFill>
              </a:rPr>
              <a:t>ჯანდაცვის </a:t>
            </a:r>
            <a:r>
              <a:rPr lang="ka-GE" sz="3600" dirty="0">
                <a:solidFill>
                  <a:srgbClr val="C00000"/>
                </a:solidFill>
              </a:rPr>
              <a:t>დაზღვევის საკანონმდებლო </a:t>
            </a:r>
            <a:r>
              <a:rPr lang="ka-GE" sz="3600" dirty="0" smtClean="0">
                <a:solidFill>
                  <a:srgbClr val="C00000"/>
                </a:solidFill>
              </a:rPr>
              <a:t>ინიციატივა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607591" y="828658"/>
            <a:ext cx="1496022" cy="14182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oogle Shape;4687;p42"/>
          <p:cNvGrpSpPr/>
          <p:nvPr/>
        </p:nvGrpSpPr>
        <p:grpSpPr>
          <a:xfrm>
            <a:off x="3843990" y="1031961"/>
            <a:ext cx="1023223" cy="1011381"/>
            <a:chOff x="-63669700" y="2646600"/>
            <a:chExt cx="324525" cy="317625"/>
          </a:xfrm>
          <a:solidFill>
            <a:sysClr val="window" lastClr="FFFFFF"/>
          </a:solidFill>
        </p:grpSpPr>
        <p:sp>
          <p:nvSpPr>
            <p:cNvPr id="9" name="Google Shape;4688;p42"/>
            <p:cNvSpPr/>
            <p:nvPr/>
          </p:nvSpPr>
          <p:spPr>
            <a:xfrm>
              <a:off x="-63669700" y="2646600"/>
              <a:ext cx="324525" cy="317550"/>
            </a:xfrm>
            <a:custGeom>
              <a:avLst/>
              <a:gdLst/>
              <a:ahLst/>
              <a:cxnLst/>
              <a:rect l="l" t="t" r="r" b="b"/>
              <a:pathLst>
                <a:path w="12981" h="12702" extrusionOk="0">
                  <a:moveTo>
                    <a:pt x="6947" y="867"/>
                  </a:moveTo>
                  <a:cubicBezTo>
                    <a:pt x="7058" y="867"/>
                    <a:pt x="7168" y="906"/>
                    <a:pt x="7247" y="985"/>
                  </a:cubicBezTo>
                  <a:cubicBezTo>
                    <a:pt x="7404" y="1143"/>
                    <a:pt x="7404" y="1426"/>
                    <a:pt x="7247" y="1584"/>
                  </a:cubicBezTo>
                  <a:lnTo>
                    <a:pt x="5199" y="3632"/>
                  </a:lnTo>
                  <a:cubicBezTo>
                    <a:pt x="5120" y="3710"/>
                    <a:pt x="5010" y="3750"/>
                    <a:pt x="4900" y="3750"/>
                  </a:cubicBezTo>
                  <a:cubicBezTo>
                    <a:pt x="4789" y="3750"/>
                    <a:pt x="4679" y="3710"/>
                    <a:pt x="4600" y="3632"/>
                  </a:cubicBezTo>
                  <a:cubicBezTo>
                    <a:pt x="4443" y="3474"/>
                    <a:pt x="4443" y="3190"/>
                    <a:pt x="4600" y="3033"/>
                  </a:cubicBezTo>
                  <a:lnTo>
                    <a:pt x="6648" y="985"/>
                  </a:lnTo>
                  <a:cubicBezTo>
                    <a:pt x="6727" y="906"/>
                    <a:pt x="6837" y="867"/>
                    <a:pt x="6947" y="867"/>
                  </a:cubicBezTo>
                  <a:close/>
                  <a:moveTo>
                    <a:pt x="7530" y="2434"/>
                  </a:moveTo>
                  <a:lnTo>
                    <a:pt x="10429" y="5364"/>
                  </a:lnTo>
                  <a:lnTo>
                    <a:pt x="8979" y="6814"/>
                  </a:lnTo>
                  <a:lnTo>
                    <a:pt x="6050" y="3884"/>
                  </a:lnTo>
                  <a:lnTo>
                    <a:pt x="7530" y="2434"/>
                  </a:lnTo>
                  <a:close/>
                  <a:moveTo>
                    <a:pt x="6648" y="5679"/>
                  </a:moveTo>
                  <a:lnTo>
                    <a:pt x="7247" y="6246"/>
                  </a:lnTo>
                  <a:lnTo>
                    <a:pt x="5482" y="8042"/>
                  </a:lnTo>
                  <a:lnTo>
                    <a:pt x="4884" y="7444"/>
                  </a:lnTo>
                  <a:lnTo>
                    <a:pt x="6648" y="5679"/>
                  </a:lnTo>
                  <a:close/>
                  <a:moveTo>
                    <a:pt x="11642" y="5561"/>
                  </a:moveTo>
                  <a:cubicBezTo>
                    <a:pt x="11752" y="5561"/>
                    <a:pt x="11862" y="5601"/>
                    <a:pt x="11941" y="5679"/>
                  </a:cubicBezTo>
                  <a:cubicBezTo>
                    <a:pt x="12098" y="5837"/>
                    <a:pt x="12098" y="6089"/>
                    <a:pt x="11941" y="6246"/>
                  </a:cubicBezTo>
                  <a:lnTo>
                    <a:pt x="9893" y="8294"/>
                  </a:lnTo>
                  <a:cubicBezTo>
                    <a:pt x="9814" y="8373"/>
                    <a:pt x="9704" y="8412"/>
                    <a:pt x="9594" y="8412"/>
                  </a:cubicBezTo>
                  <a:cubicBezTo>
                    <a:pt x="9484" y="8412"/>
                    <a:pt x="9373" y="8373"/>
                    <a:pt x="9295" y="8294"/>
                  </a:cubicBezTo>
                  <a:cubicBezTo>
                    <a:pt x="9137" y="8137"/>
                    <a:pt x="9137" y="7885"/>
                    <a:pt x="9295" y="7727"/>
                  </a:cubicBezTo>
                  <a:lnTo>
                    <a:pt x="11342" y="5679"/>
                  </a:lnTo>
                  <a:cubicBezTo>
                    <a:pt x="11421" y="5601"/>
                    <a:pt x="11531" y="5561"/>
                    <a:pt x="11642" y="5561"/>
                  </a:cubicBezTo>
                  <a:close/>
                  <a:moveTo>
                    <a:pt x="4065" y="7664"/>
                  </a:moveTo>
                  <a:lnTo>
                    <a:pt x="5230" y="8861"/>
                  </a:lnTo>
                  <a:lnTo>
                    <a:pt x="2426" y="11665"/>
                  </a:lnTo>
                  <a:cubicBezTo>
                    <a:pt x="2269" y="11823"/>
                    <a:pt x="2064" y="11902"/>
                    <a:pt x="1855" y="11902"/>
                  </a:cubicBezTo>
                  <a:cubicBezTo>
                    <a:pt x="1647" y="11902"/>
                    <a:pt x="1434" y="11823"/>
                    <a:pt x="1261" y="11665"/>
                  </a:cubicBezTo>
                  <a:cubicBezTo>
                    <a:pt x="914" y="11350"/>
                    <a:pt x="914" y="10783"/>
                    <a:pt x="1261" y="10468"/>
                  </a:cubicBezTo>
                  <a:lnTo>
                    <a:pt x="4065" y="7664"/>
                  </a:lnTo>
                  <a:close/>
                  <a:moveTo>
                    <a:pt x="6971" y="1"/>
                  </a:moveTo>
                  <a:cubicBezTo>
                    <a:pt x="6648" y="1"/>
                    <a:pt x="6317" y="119"/>
                    <a:pt x="6050" y="355"/>
                  </a:cubicBezTo>
                  <a:lnTo>
                    <a:pt x="4002" y="2403"/>
                  </a:lnTo>
                  <a:cubicBezTo>
                    <a:pt x="3529" y="2875"/>
                    <a:pt x="3529" y="3663"/>
                    <a:pt x="4002" y="4167"/>
                  </a:cubicBezTo>
                  <a:cubicBezTo>
                    <a:pt x="4258" y="4424"/>
                    <a:pt x="4564" y="4544"/>
                    <a:pt x="4874" y="4544"/>
                  </a:cubicBezTo>
                  <a:cubicBezTo>
                    <a:pt x="5058" y="4544"/>
                    <a:pt x="5243" y="4501"/>
                    <a:pt x="5419" y="4419"/>
                  </a:cubicBezTo>
                  <a:lnTo>
                    <a:pt x="6081" y="5018"/>
                  </a:lnTo>
                  <a:lnTo>
                    <a:pt x="4285" y="6814"/>
                  </a:lnTo>
                  <a:cubicBezTo>
                    <a:pt x="4206" y="6735"/>
                    <a:pt x="4096" y="6695"/>
                    <a:pt x="3990" y="6695"/>
                  </a:cubicBezTo>
                  <a:cubicBezTo>
                    <a:pt x="3884" y="6695"/>
                    <a:pt x="3781" y="6735"/>
                    <a:pt x="3718" y="6814"/>
                  </a:cubicBezTo>
                  <a:lnTo>
                    <a:pt x="631" y="9869"/>
                  </a:lnTo>
                  <a:cubicBezTo>
                    <a:pt x="1" y="10500"/>
                    <a:pt x="1" y="11571"/>
                    <a:pt x="631" y="12201"/>
                  </a:cubicBezTo>
                  <a:cubicBezTo>
                    <a:pt x="965" y="12536"/>
                    <a:pt x="1405" y="12701"/>
                    <a:pt x="1840" y="12701"/>
                  </a:cubicBezTo>
                  <a:cubicBezTo>
                    <a:pt x="2264" y="12701"/>
                    <a:pt x="2682" y="12544"/>
                    <a:pt x="2994" y="12232"/>
                  </a:cubicBezTo>
                  <a:lnTo>
                    <a:pt x="6050" y="9176"/>
                  </a:lnTo>
                  <a:cubicBezTo>
                    <a:pt x="6207" y="9019"/>
                    <a:pt x="6207" y="8735"/>
                    <a:pt x="6050" y="8578"/>
                  </a:cubicBezTo>
                  <a:lnTo>
                    <a:pt x="7845" y="6814"/>
                  </a:lnTo>
                  <a:lnTo>
                    <a:pt x="8475" y="7444"/>
                  </a:lnTo>
                  <a:cubicBezTo>
                    <a:pt x="8255" y="7853"/>
                    <a:pt x="8318" y="8452"/>
                    <a:pt x="8696" y="8861"/>
                  </a:cubicBezTo>
                  <a:cubicBezTo>
                    <a:pt x="8932" y="9098"/>
                    <a:pt x="9247" y="9216"/>
                    <a:pt x="9566" y="9216"/>
                  </a:cubicBezTo>
                  <a:cubicBezTo>
                    <a:pt x="9885" y="9216"/>
                    <a:pt x="10208" y="9098"/>
                    <a:pt x="10460" y="8861"/>
                  </a:cubicBezTo>
                  <a:lnTo>
                    <a:pt x="12508" y="6814"/>
                  </a:lnTo>
                  <a:cubicBezTo>
                    <a:pt x="12981" y="6341"/>
                    <a:pt x="12981" y="5553"/>
                    <a:pt x="12508" y="5018"/>
                  </a:cubicBezTo>
                  <a:cubicBezTo>
                    <a:pt x="12274" y="4784"/>
                    <a:pt x="11979" y="4670"/>
                    <a:pt x="11669" y="4670"/>
                  </a:cubicBezTo>
                  <a:cubicBezTo>
                    <a:pt x="11479" y="4670"/>
                    <a:pt x="11282" y="4713"/>
                    <a:pt x="11090" y="4797"/>
                  </a:cubicBezTo>
                  <a:lnTo>
                    <a:pt x="8066" y="1773"/>
                  </a:lnTo>
                  <a:cubicBezTo>
                    <a:pt x="8255" y="1332"/>
                    <a:pt x="8223" y="733"/>
                    <a:pt x="7845" y="355"/>
                  </a:cubicBezTo>
                  <a:cubicBezTo>
                    <a:pt x="7609" y="119"/>
                    <a:pt x="7294" y="1"/>
                    <a:pt x="6971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4689;p42"/>
            <p:cNvSpPr/>
            <p:nvPr/>
          </p:nvSpPr>
          <p:spPr>
            <a:xfrm>
              <a:off x="-63532650" y="2901200"/>
              <a:ext cx="185900" cy="63025"/>
            </a:xfrm>
            <a:custGeom>
              <a:avLst/>
              <a:gdLst/>
              <a:ahLst/>
              <a:cxnLst/>
              <a:rect l="l" t="t" r="r" b="b"/>
              <a:pathLst>
                <a:path w="7436" h="2521" extrusionOk="0">
                  <a:moveTo>
                    <a:pt x="5356" y="851"/>
                  </a:moveTo>
                  <a:cubicBezTo>
                    <a:pt x="5577" y="851"/>
                    <a:pt x="5734" y="1040"/>
                    <a:pt x="5734" y="1261"/>
                  </a:cubicBezTo>
                  <a:lnTo>
                    <a:pt x="5734" y="1702"/>
                  </a:lnTo>
                  <a:lnTo>
                    <a:pt x="1607" y="1702"/>
                  </a:lnTo>
                  <a:lnTo>
                    <a:pt x="1607" y="1261"/>
                  </a:lnTo>
                  <a:cubicBezTo>
                    <a:pt x="1607" y="1040"/>
                    <a:pt x="1796" y="851"/>
                    <a:pt x="2048" y="851"/>
                  </a:cubicBezTo>
                  <a:close/>
                  <a:moveTo>
                    <a:pt x="2048" y="1"/>
                  </a:moveTo>
                  <a:cubicBezTo>
                    <a:pt x="1355" y="1"/>
                    <a:pt x="788" y="568"/>
                    <a:pt x="788" y="1261"/>
                  </a:cubicBezTo>
                  <a:lnTo>
                    <a:pt x="788" y="1702"/>
                  </a:lnTo>
                  <a:lnTo>
                    <a:pt x="378" y="1702"/>
                  </a:lnTo>
                  <a:cubicBezTo>
                    <a:pt x="158" y="1702"/>
                    <a:pt x="0" y="1891"/>
                    <a:pt x="0" y="2111"/>
                  </a:cubicBezTo>
                  <a:cubicBezTo>
                    <a:pt x="0" y="2332"/>
                    <a:pt x="189" y="2521"/>
                    <a:pt x="378" y="2521"/>
                  </a:cubicBezTo>
                  <a:lnTo>
                    <a:pt x="6995" y="2521"/>
                  </a:lnTo>
                  <a:cubicBezTo>
                    <a:pt x="7247" y="2521"/>
                    <a:pt x="7436" y="2332"/>
                    <a:pt x="7436" y="2111"/>
                  </a:cubicBezTo>
                  <a:cubicBezTo>
                    <a:pt x="7404" y="1891"/>
                    <a:pt x="7184" y="1702"/>
                    <a:pt x="6963" y="1702"/>
                  </a:cubicBezTo>
                  <a:lnTo>
                    <a:pt x="6553" y="1702"/>
                  </a:lnTo>
                  <a:lnTo>
                    <a:pt x="6553" y="1261"/>
                  </a:lnTo>
                  <a:cubicBezTo>
                    <a:pt x="6553" y="599"/>
                    <a:pt x="6018" y="1"/>
                    <a:pt x="5356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075" y="2403323"/>
            <a:ext cx="4366126" cy="345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40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77118" y="47018"/>
            <a:ext cx="8020280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03" y="306856"/>
            <a:ext cx="7409991" cy="758280"/>
          </a:xfrm>
        </p:spPr>
        <p:txBody>
          <a:bodyPr>
            <a:noAutofit/>
          </a:bodyPr>
          <a:lstStyle/>
          <a:p>
            <a:pPr algn="ctr"/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ინიციატივა (1) 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381" y="1652710"/>
            <a:ext cx="10631277" cy="5564776"/>
          </a:xfrm>
        </p:spPr>
        <p:txBody>
          <a:bodyPr>
            <a:normAutofit/>
          </a:bodyPr>
          <a:lstStyle/>
          <a:p>
            <a:pPr marL="457200" indent="-457200" algn="ctr">
              <a:buAutoNum type="arabicParenBoth"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კანონი დაადგენს ჯანდაცვის რისკების დაზღვევაში სახელმწიფოს, მოქალაქესა და დამქირავებლებს შორის პასუხისმგებლობების გადანაწილების ახალ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მოდელს</a:t>
            </a:r>
          </a:p>
          <a:p>
            <a:pPr marL="457200" indent="-457200" algn="ctr">
              <a:buAutoNum type="arabicParenBoth"/>
            </a:pPr>
            <a:endParaRPr lang="ka-GE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AutoNum type="arabicParenBoth"/>
            </a:pPr>
            <a:endParaRPr lang="ka-GE" sz="2400" dirty="0" smtClean="0"/>
          </a:p>
          <a:p>
            <a:pPr marL="457200" indent="-457200" algn="ctr">
              <a:buAutoNum type="arabicParenBoth"/>
            </a:pP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კანონი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დაადგენს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საჯარო და ფორმალურ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სექტორში დასაქმებული პირებისთვის სამედიცინო დაზღვევისთვის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შენატანის ოდენობას</a:t>
            </a:r>
          </a:p>
          <a:p>
            <a:pPr marL="0" indent="0" algn="ctr">
              <a:buNone/>
            </a:pPr>
            <a:r>
              <a:rPr lang="ka-GE" sz="2400" b="1" dirty="0" smtClean="0">
                <a:solidFill>
                  <a:srgbClr val="990033"/>
                </a:solidFill>
              </a:rPr>
              <a:t>გადასაწყვეტია: სავალდებული შენატანი </a:t>
            </a:r>
            <a:r>
              <a:rPr lang="ka-GE" sz="2400" b="1" dirty="0">
                <a:solidFill>
                  <a:srgbClr val="990033"/>
                </a:solidFill>
              </a:rPr>
              <a:t>თუ ნებაყოფლობითი; </a:t>
            </a:r>
            <a:endParaRPr lang="ka-GE" sz="2400" b="1" dirty="0" smtClean="0">
              <a:solidFill>
                <a:srgbClr val="990033"/>
              </a:solidFill>
            </a:endParaRPr>
          </a:p>
          <a:p>
            <a:pPr marL="0" indent="0" algn="ctr">
              <a:buNone/>
            </a:pPr>
            <a:r>
              <a:rPr lang="ka-GE" sz="2400" b="1" dirty="0" smtClean="0">
                <a:solidFill>
                  <a:srgbClr val="990033"/>
                </a:solidFill>
              </a:rPr>
              <a:t>თუ სავალდებულო - საჯაროსთვის </a:t>
            </a:r>
            <a:r>
              <a:rPr lang="ka-GE" sz="2400" b="1" dirty="0">
                <a:solidFill>
                  <a:srgbClr val="990033"/>
                </a:solidFill>
              </a:rPr>
              <a:t>და ნებაყოფლობითი </a:t>
            </a:r>
            <a:r>
              <a:rPr lang="ka-GE" sz="2400" b="1" dirty="0" smtClean="0">
                <a:solidFill>
                  <a:srgbClr val="990033"/>
                </a:solidFill>
              </a:rPr>
              <a:t>- სხვა სექტორებისთვის</a:t>
            </a:r>
            <a:endParaRPr lang="ka-GE" sz="2400" b="1" dirty="0">
              <a:solidFill>
                <a:srgbClr val="990033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346166" y="3098505"/>
            <a:ext cx="5745707" cy="122830"/>
          </a:xfrm>
          <a:prstGeom prst="ellipse">
            <a:avLst/>
          </a:prstGeom>
          <a:solidFill>
            <a:srgbClr val="9DC3E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11301595" y="-29524"/>
            <a:ext cx="925592" cy="95757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oogle Shape;4687;p42"/>
          <p:cNvGrpSpPr/>
          <p:nvPr/>
        </p:nvGrpSpPr>
        <p:grpSpPr>
          <a:xfrm>
            <a:off x="11404881" y="82673"/>
            <a:ext cx="653239" cy="645679"/>
            <a:chOff x="-63669700" y="2646600"/>
            <a:chExt cx="324525" cy="317625"/>
          </a:xfrm>
          <a:solidFill>
            <a:sysClr val="window" lastClr="FFFFFF"/>
          </a:solidFill>
        </p:grpSpPr>
        <p:sp>
          <p:nvSpPr>
            <p:cNvPr id="9" name="Google Shape;4688;p42"/>
            <p:cNvSpPr/>
            <p:nvPr/>
          </p:nvSpPr>
          <p:spPr>
            <a:xfrm>
              <a:off x="-63669700" y="2646600"/>
              <a:ext cx="324525" cy="317550"/>
            </a:xfrm>
            <a:custGeom>
              <a:avLst/>
              <a:gdLst/>
              <a:ahLst/>
              <a:cxnLst/>
              <a:rect l="l" t="t" r="r" b="b"/>
              <a:pathLst>
                <a:path w="12981" h="12702" extrusionOk="0">
                  <a:moveTo>
                    <a:pt x="6947" y="867"/>
                  </a:moveTo>
                  <a:cubicBezTo>
                    <a:pt x="7058" y="867"/>
                    <a:pt x="7168" y="906"/>
                    <a:pt x="7247" y="985"/>
                  </a:cubicBezTo>
                  <a:cubicBezTo>
                    <a:pt x="7404" y="1143"/>
                    <a:pt x="7404" y="1426"/>
                    <a:pt x="7247" y="1584"/>
                  </a:cubicBezTo>
                  <a:lnTo>
                    <a:pt x="5199" y="3632"/>
                  </a:lnTo>
                  <a:cubicBezTo>
                    <a:pt x="5120" y="3710"/>
                    <a:pt x="5010" y="3750"/>
                    <a:pt x="4900" y="3750"/>
                  </a:cubicBezTo>
                  <a:cubicBezTo>
                    <a:pt x="4789" y="3750"/>
                    <a:pt x="4679" y="3710"/>
                    <a:pt x="4600" y="3632"/>
                  </a:cubicBezTo>
                  <a:cubicBezTo>
                    <a:pt x="4443" y="3474"/>
                    <a:pt x="4443" y="3190"/>
                    <a:pt x="4600" y="3033"/>
                  </a:cubicBezTo>
                  <a:lnTo>
                    <a:pt x="6648" y="985"/>
                  </a:lnTo>
                  <a:cubicBezTo>
                    <a:pt x="6727" y="906"/>
                    <a:pt x="6837" y="867"/>
                    <a:pt x="6947" y="867"/>
                  </a:cubicBezTo>
                  <a:close/>
                  <a:moveTo>
                    <a:pt x="7530" y="2434"/>
                  </a:moveTo>
                  <a:lnTo>
                    <a:pt x="10429" y="5364"/>
                  </a:lnTo>
                  <a:lnTo>
                    <a:pt x="8979" y="6814"/>
                  </a:lnTo>
                  <a:lnTo>
                    <a:pt x="6050" y="3884"/>
                  </a:lnTo>
                  <a:lnTo>
                    <a:pt x="7530" y="2434"/>
                  </a:lnTo>
                  <a:close/>
                  <a:moveTo>
                    <a:pt x="6648" y="5679"/>
                  </a:moveTo>
                  <a:lnTo>
                    <a:pt x="7247" y="6246"/>
                  </a:lnTo>
                  <a:lnTo>
                    <a:pt x="5482" y="8042"/>
                  </a:lnTo>
                  <a:lnTo>
                    <a:pt x="4884" y="7444"/>
                  </a:lnTo>
                  <a:lnTo>
                    <a:pt x="6648" y="5679"/>
                  </a:lnTo>
                  <a:close/>
                  <a:moveTo>
                    <a:pt x="11642" y="5561"/>
                  </a:moveTo>
                  <a:cubicBezTo>
                    <a:pt x="11752" y="5561"/>
                    <a:pt x="11862" y="5601"/>
                    <a:pt x="11941" y="5679"/>
                  </a:cubicBezTo>
                  <a:cubicBezTo>
                    <a:pt x="12098" y="5837"/>
                    <a:pt x="12098" y="6089"/>
                    <a:pt x="11941" y="6246"/>
                  </a:cubicBezTo>
                  <a:lnTo>
                    <a:pt x="9893" y="8294"/>
                  </a:lnTo>
                  <a:cubicBezTo>
                    <a:pt x="9814" y="8373"/>
                    <a:pt x="9704" y="8412"/>
                    <a:pt x="9594" y="8412"/>
                  </a:cubicBezTo>
                  <a:cubicBezTo>
                    <a:pt x="9484" y="8412"/>
                    <a:pt x="9373" y="8373"/>
                    <a:pt x="9295" y="8294"/>
                  </a:cubicBezTo>
                  <a:cubicBezTo>
                    <a:pt x="9137" y="8137"/>
                    <a:pt x="9137" y="7885"/>
                    <a:pt x="9295" y="7727"/>
                  </a:cubicBezTo>
                  <a:lnTo>
                    <a:pt x="11342" y="5679"/>
                  </a:lnTo>
                  <a:cubicBezTo>
                    <a:pt x="11421" y="5601"/>
                    <a:pt x="11531" y="5561"/>
                    <a:pt x="11642" y="5561"/>
                  </a:cubicBezTo>
                  <a:close/>
                  <a:moveTo>
                    <a:pt x="4065" y="7664"/>
                  </a:moveTo>
                  <a:lnTo>
                    <a:pt x="5230" y="8861"/>
                  </a:lnTo>
                  <a:lnTo>
                    <a:pt x="2426" y="11665"/>
                  </a:lnTo>
                  <a:cubicBezTo>
                    <a:pt x="2269" y="11823"/>
                    <a:pt x="2064" y="11902"/>
                    <a:pt x="1855" y="11902"/>
                  </a:cubicBezTo>
                  <a:cubicBezTo>
                    <a:pt x="1647" y="11902"/>
                    <a:pt x="1434" y="11823"/>
                    <a:pt x="1261" y="11665"/>
                  </a:cubicBezTo>
                  <a:cubicBezTo>
                    <a:pt x="914" y="11350"/>
                    <a:pt x="914" y="10783"/>
                    <a:pt x="1261" y="10468"/>
                  </a:cubicBezTo>
                  <a:lnTo>
                    <a:pt x="4065" y="7664"/>
                  </a:lnTo>
                  <a:close/>
                  <a:moveTo>
                    <a:pt x="6971" y="1"/>
                  </a:moveTo>
                  <a:cubicBezTo>
                    <a:pt x="6648" y="1"/>
                    <a:pt x="6317" y="119"/>
                    <a:pt x="6050" y="355"/>
                  </a:cubicBezTo>
                  <a:lnTo>
                    <a:pt x="4002" y="2403"/>
                  </a:lnTo>
                  <a:cubicBezTo>
                    <a:pt x="3529" y="2875"/>
                    <a:pt x="3529" y="3663"/>
                    <a:pt x="4002" y="4167"/>
                  </a:cubicBezTo>
                  <a:cubicBezTo>
                    <a:pt x="4258" y="4424"/>
                    <a:pt x="4564" y="4544"/>
                    <a:pt x="4874" y="4544"/>
                  </a:cubicBezTo>
                  <a:cubicBezTo>
                    <a:pt x="5058" y="4544"/>
                    <a:pt x="5243" y="4501"/>
                    <a:pt x="5419" y="4419"/>
                  </a:cubicBezTo>
                  <a:lnTo>
                    <a:pt x="6081" y="5018"/>
                  </a:lnTo>
                  <a:lnTo>
                    <a:pt x="4285" y="6814"/>
                  </a:lnTo>
                  <a:cubicBezTo>
                    <a:pt x="4206" y="6735"/>
                    <a:pt x="4096" y="6695"/>
                    <a:pt x="3990" y="6695"/>
                  </a:cubicBezTo>
                  <a:cubicBezTo>
                    <a:pt x="3884" y="6695"/>
                    <a:pt x="3781" y="6735"/>
                    <a:pt x="3718" y="6814"/>
                  </a:cubicBezTo>
                  <a:lnTo>
                    <a:pt x="631" y="9869"/>
                  </a:lnTo>
                  <a:cubicBezTo>
                    <a:pt x="1" y="10500"/>
                    <a:pt x="1" y="11571"/>
                    <a:pt x="631" y="12201"/>
                  </a:cubicBezTo>
                  <a:cubicBezTo>
                    <a:pt x="965" y="12536"/>
                    <a:pt x="1405" y="12701"/>
                    <a:pt x="1840" y="12701"/>
                  </a:cubicBezTo>
                  <a:cubicBezTo>
                    <a:pt x="2264" y="12701"/>
                    <a:pt x="2682" y="12544"/>
                    <a:pt x="2994" y="12232"/>
                  </a:cubicBezTo>
                  <a:lnTo>
                    <a:pt x="6050" y="9176"/>
                  </a:lnTo>
                  <a:cubicBezTo>
                    <a:pt x="6207" y="9019"/>
                    <a:pt x="6207" y="8735"/>
                    <a:pt x="6050" y="8578"/>
                  </a:cubicBezTo>
                  <a:lnTo>
                    <a:pt x="7845" y="6814"/>
                  </a:lnTo>
                  <a:lnTo>
                    <a:pt x="8475" y="7444"/>
                  </a:lnTo>
                  <a:cubicBezTo>
                    <a:pt x="8255" y="7853"/>
                    <a:pt x="8318" y="8452"/>
                    <a:pt x="8696" y="8861"/>
                  </a:cubicBezTo>
                  <a:cubicBezTo>
                    <a:pt x="8932" y="9098"/>
                    <a:pt x="9247" y="9216"/>
                    <a:pt x="9566" y="9216"/>
                  </a:cubicBezTo>
                  <a:cubicBezTo>
                    <a:pt x="9885" y="9216"/>
                    <a:pt x="10208" y="9098"/>
                    <a:pt x="10460" y="8861"/>
                  </a:cubicBezTo>
                  <a:lnTo>
                    <a:pt x="12508" y="6814"/>
                  </a:lnTo>
                  <a:cubicBezTo>
                    <a:pt x="12981" y="6341"/>
                    <a:pt x="12981" y="5553"/>
                    <a:pt x="12508" y="5018"/>
                  </a:cubicBezTo>
                  <a:cubicBezTo>
                    <a:pt x="12274" y="4784"/>
                    <a:pt x="11979" y="4670"/>
                    <a:pt x="11669" y="4670"/>
                  </a:cubicBezTo>
                  <a:cubicBezTo>
                    <a:pt x="11479" y="4670"/>
                    <a:pt x="11282" y="4713"/>
                    <a:pt x="11090" y="4797"/>
                  </a:cubicBezTo>
                  <a:lnTo>
                    <a:pt x="8066" y="1773"/>
                  </a:lnTo>
                  <a:cubicBezTo>
                    <a:pt x="8255" y="1332"/>
                    <a:pt x="8223" y="733"/>
                    <a:pt x="7845" y="355"/>
                  </a:cubicBezTo>
                  <a:cubicBezTo>
                    <a:pt x="7609" y="119"/>
                    <a:pt x="7294" y="1"/>
                    <a:pt x="6971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4689;p42"/>
            <p:cNvSpPr/>
            <p:nvPr/>
          </p:nvSpPr>
          <p:spPr>
            <a:xfrm>
              <a:off x="-63532650" y="2901200"/>
              <a:ext cx="185900" cy="63025"/>
            </a:xfrm>
            <a:custGeom>
              <a:avLst/>
              <a:gdLst/>
              <a:ahLst/>
              <a:cxnLst/>
              <a:rect l="l" t="t" r="r" b="b"/>
              <a:pathLst>
                <a:path w="7436" h="2521" extrusionOk="0">
                  <a:moveTo>
                    <a:pt x="5356" y="851"/>
                  </a:moveTo>
                  <a:cubicBezTo>
                    <a:pt x="5577" y="851"/>
                    <a:pt x="5734" y="1040"/>
                    <a:pt x="5734" y="1261"/>
                  </a:cubicBezTo>
                  <a:lnTo>
                    <a:pt x="5734" y="1702"/>
                  </a:lnTo>
                  <a:lnTo>
                    <a:pt x="1607" y="1702"/>
                  </a:lnTo>
                  <a:lnTo>
                    <a:pt x="1607" y="1261"/>
                  </a:lnTo>
                  <a:cubicBezTo>
                    <a:pt x="1607" y="1040"/>
                    <a:pt x="1796" y="851"/>
                    <a:pt x="2048" y="851"/>
                  </a:cubicBezTo>
                  <a:close/>
                  <a:moveTo>
                    <a:pt x="2048" y="1"/>
                  </a:moveTo>
                  <a:cubicBezTo>
                    <a:pt x="1355" y="1"/>
                    <a:pt x="788" y="568"/>
                    <a:pt x="788" y="1261"/>
                  </a:cubicBezTo>
                  <a:lnTo>
                    <a:pt x="788" y="1702"/>
                  </a:lnTo>
                  <a:lnTo>
                    <a:pt x="378" y="1702"/>
                  </a:lnTo>
                  <a:cubicBezTo>
                    <a:pt x="158" y="1702"/>
                    <a:pt x="0" y="1891"/>
                    <a:pt x="0" y="2111"/>
                  </a:cubicBezTo>
                  <a:cubicBezTo>
                    <a:pt x="0" y="2332"/>
                    <a:pt x="189" y="2521"/>
                    <a:pt x="378" y="2521"/>
                  </a:cubicBezTo>
                  <a:lnTo>
                    <a:pt x="6995" y="2521"/>
                  </a:lnTo>
                  <a:cubicBezTo>
                    <a:pt x="7247" y="2521"/>
                    <a:pt x="7436" y="2332"/>
                    <a:pt x="7436" y="2111"/>
                  </a:cubicBezTo>
                  <a:cubicBezTo>
                    <a:pt x="7404" y="1891"/>
                    <a:pt x="7184" y="1702"/>
                    <a:pt x="6963" y="1702"/>
                  </a:cubicBezTo>
                  <a:lnTo>
                    <a:pt x="6553" y="1702"/>
                  </a:lnTo>
                  <a:lnTo>
                    <a:pt x="6553" y="1261"/>
                  </a:lnTo>
                  <a:cubicBezTo>
                    <a:pt x="6553" y="599"/>
                    <a:pt x="6018" y="1"/>
                    <a:pt x="5356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180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8878" y="6074"/>
            <a:ext cx="8548268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F7CAA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8240" y="218561"/>
            <a:ext cx="8297840" cy="75828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ინიციატივა (2)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658" y="1456997"/>
            <a:ext cx="11243057" cy="5564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3) კანონი განსაზღვრას </a:t>
            </a:r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უნივერსალური ჯანმრთელობის სააგენტოს/ფონდის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, როგორც ჯანდაცვის მიზნებისთვის განკუთვნილი სახელმწიფო და არასახელმწიფო თანხების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შემკრების, უფლება-მოვალეობებს </a:t>
            </a:r>
          </a:p>
          <a:p>
            <a:pPr marL="0" indent="0" algn="ctr">
              <a:buNone/>
            </a:pP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ახალი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სტრუქტურა ჩამოყალიბდება სოციალური მომსახურების სააგენტოს, ჯანდაცვის დეპარტამენტის ბაზაზე,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როგორც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დამოუკიდებელი საჯარო სამართლის იურიდიული პირი </a:t>
            </a:r>
          </a:p>
          <a:p>
            <a:pPr marL="0" indent="0">
              <a:buNone/>
            </a:pPr>
            <a:endParaRPr lang="ka-GE" sz="2400" dirty="0"/>
          </a:p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4) კანონი დაადგენს ჯანდაცვის </a:t>
            </a:r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ერთიანი სტანდარტული პაკეტის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ელემენტებს, რომელსაც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შეისყიდის უნივერსალური ჯანმრთელობის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სააგენტო</a:t>
            </a:r>
          </a:p>
          <a:p>
            <a:pPr marL="0" indent="0" algn="ctr">
              <a:buNone/>
            </a:pP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 ერთიანი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პაკეტი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უნდა იყოს ყოვლისმომცველი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და იძლეოდეს ჯანმრთელობის რისკებზე ადეკვატური და თანაბარი პასუხის საშუალებას.  </a:t>
            </a:r>
          </a:p>
        </p:txBody>
      </p:sp>
      <p:sp>
        <p:nvSpPr>
          <p:cNvPr id="5" name="Oval 4"/>
          <p:cNvSpPr/>
          <p:nvPr/>
        </p:nvSpPr>
        <p:spPr>
          <a:xfrm>
            <a:off x="3293217" y="3818059"/>
            <a:ext cx="5745707" cy="12283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 rot="10800000" flipV="1">
            <a:off x="11319922" y="20144"/>
            <a:ext cx="872077" cy="763301"/>
          </a:xfrm>
          <a:prstGeom prst="ellipse">
            <a:avLst/>
          </a:prstGeom>
          <a:noFill/>
          <a:ln w="762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 smtClean="0">
              <a:solidFill>
                <a:srgbClr val="000000"/>
              </a:solidFill>
              <a:latin typeface="Source Sans Pro Light"/>
            </a:endParaRPr>
          </a:p>
        </p:txBody>
      </p:sp>
      <p:grpSp>
        <p:nvGrpSpPr>
          <p:cNvPr id="9" name="Google Shape;12535;p53"/>
          <p:cNvGrpSpPr/>
          <p:nvPr/>
        </p:nvGrpSpPr>
        <p:grpSpPr>
          <a:xfrm>
            <a:off x="11507400" y="174147"/>
            <a:ext cx="497120" cy="436352"/>
            <a:chOff x="4670239" y="1541599"/>
            <a:chExt cx="359679" cy="321833"/>
          </a:xfrm>
        </p:grpSpPr>
        <p:sp>
          <p:nvSpPr>
            <p:cNvPr id="10" name="Google Shape;12536;p53"/>
            <p:cNvSpPr/>
            <p:nvPr/>
          </p:nvSpPr>
          <p:spPr>
            <a:xfrm>
              <a:off x="4818790" y="1606787"/>
              <a:ext cx="28838" cy="49687"/>
            </a:xfrm>
            <a:custGeom>
              <a:avLst/>
              <a:gdLst/>
              <a:ahLst/>
              <a:cxnLst/>
              <a:rect l="l" t="t" r="r" b="b"/>
              <a:pathLst>
                <a:path w="906" h="1561" extrusionOk="0">
                  <a:moveTo>
                    <a:pt x="429" y="298"/>
                  </a:moveTo>
                  <a:lnTo>
                    <a:pt x="429" y="584"/>
                  </a:lnTo>
                  <a:cubicBezTo>
                    <a:pt x="310" y="537"/>
                    <a:pt x="287" y="489"/>
                    <a:pt x="287" y="429"/>
                  </a:cubicBezTo>
                  <a:cubicBezTo>
                    <a:pt x="287" y="346"/>
                    <a:pt x="358" y="310"/>
                    <a:pt x="429" y="298"/>
                  </a:cubicBezTo>
                  <a:close/>
                  <a:moveTo>
                    <a:pt x="537" y="882"/>
                  </a:moveTo>
                  <a:cubicBezTo>
                    <a:pt x="656" y="929"/>
                    <a:pt x="680" y="989"/>
                    <a:pt x="680" y="1060"/>
                  </a:cubicBezTo>
                  <a:cubicBezTo>
                    <a:pt x="680" y="1132"/>
                    <a:pt x="620" y="1191"/>
                    <a:pt x="537" y="1203"/>
                  </a:cubicBezTo>
                  <a:lnTo>
                    <a:pt x="537" y="882"/>
                  </a:lnTo>
                  <a:close/>
                  <a:moveTo>
                    <a:pt x="477" y="1"/>
                  </a:moveTo>
                  <a:cubicBezTo>
                    <a:pt x="441" y="1"/>
                    <a:pt x="418" y="13"/>
                    <a:pt x="418" y="48"/>
                  </a:cubicBezTo>
                  <a:lnTo>
                    <a:pt x="418" y="108"/>
                  </a:lnTo>
                  <a:cubicBezTo>
                    <a:pt x="191" y="132"/>
                    <a:pt x="48" y="251"/>
                    <a:pt x="48" y="477"/>
                  </a:cubicBezTo>
                  <a:cubicBezTo>
                    <a:pt x="48" y="715"/>
                    <a:pt x="227" y="787"/>
                    <a:pt x="418" y="870"/>
                  </a:cubicBezTo>
                  <a:lnTo>
                    <a:pt x="418" y="1239"/>
                  </a:lnTo>
                  <a:cubicBezTo>
                    <a:pt x="310" y="1215"/>
                    <a:pt x="263" y="1191"/>
                    <a:pt x="179" y="1120"/>
                  </a:cubicBezTo>
                  <a:cubicBezTo>
                    <a:pt x="159" y="1104"/>
                    <a:pt x="138" y="1096"/>
                    <a:pt x="118" y="1096"/>
                  </a:cubicBezTo>
                  <a:cubicBezTo>
                    <a:pt x="93" y="1096"/>
                    <a:pt x="69" y="1110"/>
                    <a:pt x="48" y="1144"/>
                  </a:cubicBezTo>
                  <a:cubicBezTo>
                    <a:pt x="1" y="1203"/>
                    <a:pt x="1" y="1263"/>
                    <a:pt x="48" y="1310"/>
                  </a:cubicBezTo>
                  <a:cubicBezTo>
                    <a:pt x="120" y="1418"/>
                    <a:pt x="287" y="1465"/>
                    <a:pt x="418" y="1465"/>
                  </a:cubicBezTo>
                  <a:lnTo>
                    <a:pt x="418" y="1513"/>
                  </a:lnTo>
                  <a:cubicBezTo>
                    <a:pt x="418" y="1549"/>
                    <a:pt x="441" y="1560"/>
                    <a:pt x="477" y="1560"/>
                  </a:cubicBezTo>
                  <a:cubicBezTo>
                    <a:pt x="501" y="1560"/>
                    <a:pt x="537" y="1549"/>
                    <a:pt x="537" y="1513"/>
                  </a:cubicBezTo>
                  <a:lnTo>
                    <a:pt x="537" y="1429"/>
                  </a:lnTo>
                  <a:cubicBezTo>
                    <a:pt x="727" y="1406"/>
                    <a:pt x="894" y="1263"/>
                    <a:pt x="894" y="1025"/>
                  </a:cubicBezTo>
                  <a:cubicBezTo>
                    <a:pt x="906" y="787"/>
                    <a:pt x="763" y="703"/>
                    <a:pt x="549" y="632"/>
                  </a:cubicBezTo>
                  <a:lnTo>
                    <a:pt x="549" y="286"/>
                  </a:lnTo>
                  <a:cubicBezTo>
                    <a:pt x="596" y="286"/>
                    <a:pt x="644" y="298"/>
                    <a:pt x="680" y="334"/>
                  </a:cubicBezTo>
                  <a:cubicBezTo>
                    <a:pt x="707" y="341"/>
                    <a:pt x="738" y="363"/>
                    <a:pt x="771" y="363"/>
                  </a:cubicBezTo>
                  <a:cubicBezTo>
                    <a:pt x="795" y="363"/>
                    <a:pt x="821" y="351"/>
                    <a:pt x="846" y="310"/>
                  </a:cubicBezTo>
                  <a:cubicBezTo>
                    <a:pt x="882" y="275"/>
                    <a:pt x="894" y="215"/>
                    <a:pt x="834" y="167"/>
                  </a:cubicBezTo>
                  <a:cubicBezTo>
                    <a:pt x="763" y="108"/>
                    <a:pt x="644" y="96"/>
                    <a:pt x="537" y="96"/>
                  </a:cubicBezTo>
                  <a:lnTo>
                    <a:pt x="537" y="48"/>
                  </a:lnTo>
                  <a:cubicBezTo>
                    <a:pt x="537" y="13"/>
                    <a:pt x="501" y="1"/>
                    <a:pt x="47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Google Shape;12537;p53"/>
            <p:cNvSpPr/>
            <p:nvPr/>
          </p:nvSpPr>
          <p:spPr>
            <a:xfrm>
              <a:off x="4875256" y="1557896"/>
              <a:ext cx="82281" cy="82663"/>
            </a:xfrm>
            <a:custGeom>
              <a:avLst/>
              <a:gdLst/>
              <a:ahLst/>
              <a:cxnLst/>
              <a:rect l="l" t="t" r="r" b="b"/>
              <a:pathLst>
                <a:path w="2585" h="2597" extrusionOk="0">
                  <a:moveTo>
                    <a:pt x="1287" y="310"/>
                  </a:moveTo>
                  <a:cubicBezTo>
                    <a:pt x="1823" y="310"/>
                    <a:pt x="2275" y="751"/>
                    <a:pt x="2275" y="1299"/>
                  </a:cubicBezTo>
                  <a:cubicBezTo>
                    <a:pt x="2263" y="1834"/>
                    <a:pt x="1823" y="2275"/>
                    <a:pt x="1287" y="2275"/>
                  </a:cubicBezTo>
                  <a:cubicBezTo>
                    <a:pt x="751" y="2275"/>
                    <a:pt x="310" y="1846"/>
                    <a:pt x="310" y="1299"/>
                  </a:cubicBezTo>
                  <a:cubicBezTo>
                    <a:pt x="310" y="763"/>
                    <a:pt x="739" y="310"/>
                    <a:pt x="1287" y="310"/>
                  </a:cubicBezTo>
                  <a:close/>
                  <a:moveTo>
                    <a:pt x="1287" y="1"/>
                  </a:moveTo>
                  <a:cubicBezTo>
                    <a:pt x="572" y="1"/>
                    <a:pt x="1" y="584"/>
                    <a:pt x="1" y="1299"/>
                  </a:cubicBezTo>
                  <a:cubicBezTo>
                    <a:pt x="1" y="2013"/>
                    <a:pt x="572" y="2596"/>
                    <a:pt x="1287" y="2596"/>
                  </a:cubicBezTo>
                  <a:cubicBezTo>
                    <a:pt x="2001" y="2596"/>
                    <a:pt x="2585" y="2013"/>
                    <a:pt x="2585" y="1299"/>
                  </a:cubicBezTo>
                  <a:cubicBezTo>
                    <a:pt x="2585" y="584"/>
                    <a:pt x="2001" y="1"/>
                    <a:pt x="128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Google Shape;12538;p53"/>
            <p:cNvSpPr/>
            <p:nvPr/>
          </p:nvSpPr>
          <p:spPr>
            <a:xfrm>
              <a:off x="4775215" y="1541599"/>
              <a:ext cx="199001" cy="147850"/>
            </a:xfrm>
            <a:custGeom>
              <a:avLst/>
              <a:gdLst/>
              <a:ahLst/>
              <a:cxnLst/>
              <a:rect l="l" t="t" r="r" b="b"/>
              <a:pathLst>
                <a:path w="6252" h="4645" extrusionOk="0">
                  <a:moveTo>
                    <a:pt x="1834" y="1811"/>
                  </a:moveTo>
                  <a:cubicBezTo>
                    <a:pt x="2168" y="1811"/>
                    <a:pt x="2465" y="1989"/>
                    <a:pt x="2644" y="2239"/>
                  </a:cubicBezTo>
                  <a:cubicBezTo>
                    <a:pt x="2680" y="2394"/>
                    <a:pt x="2739" y="2525"/>
                    <a:pt x="2799" y="2656"/>
                  </a:cubicBezTo>
                  <a:cubicBezTo>
                    <a:pt x="2799" y="2704"/>
                    <a:pt x="2811" y="2751"/>
                    <a:pt x="2811" y="2787"/>
                  </a:cubicBezTo>
                  <a:cubicBezTo>
                    <a:pt x="2811" y="3335"/>
                    <a:pt x="2382" y="3775"/>
                    <a:pt x="1834" y="3775"/>
                  </a:cubicBezTo>
                  <a:cubicBezTo>
                    <a:pt x="1298" y="3775"/>
                    <a:pt x="846" y="3347"/>
                    <a:pt x="846" y="2787"/>
                  </a:cubicBezTo>
                  <a:cubicBezTo>
                    <a:pt x="846" y="2251"/>
                    <a:pt x="1275" y="1811"/>
                    <a:pt x="1834" y="1811"/>
                  </a:cubicBezTo>
                  <a:close/>
                  <a:moveTo>
                    <a:pt x="1834" y="1263"/>
                  </a:moveTo>
                  <a:cubicBezTo>
                    <a:pt x="2108" y="1263"/>
                    <a:pt x="2382" y="1334"/>
                    <a:pt x="2620" y="1489"/>
                  </a:cubicBezTo>
                  <a:cubicBezTo>
                    <a:pt x="2608" y="1561"/>
                    <a:pt x="2608" y="1644"/>
                    <a:pt x="2584" y="1727"/>
                  </a:cubicBezTo>
                  <a:cubicBezTo>
                    <a:pt x="2382" y="1572"/>
                    <a:pt x="2108" y="1465"/>
                    <a:pt x="1822" y="1465"/>
                  </a:cubicBezTo>
                  <a:cubicBezTo>
                    <a:pt x="1120" y="1465"/>
                    <a:pt x="536" y="2049"/>
                    <a:pt x="536" y="2763"/>
                  </a:cubicBezTo>
                  <a:cubicBezTo>
                    <a:pt x="536" y="3477"/>
                    <a:pt x="1108" y="4061"/>
                    <a:pt x="1822" y="4061"/>
                  </a:cubicBezTo>
                  <a:cubicBezTo>
                    <a:pt x="2453" y="4061"/>
                    <a:pt x="2953" y="3632"/>
                    <a:pt x="3096" y="3049"/>
                  </a:cubicBezTo>
                  <a:cubicBezTo>
                    <a:pt x="3156" y="3108"/>
                    <a:pt x="3215" y="3156"/>
                    <a:pt x="3275" y="3216"/>
                  </a:cubicBezTo>
                  <a:cubicBezTo>
                    <a:pt x="3084" y="3870"/>
                    <a:pt x="2501" y="4299"/>
                    <a:pt x="1834" y="4299"/>
                  </a:cubicBezTo>
                  <a:cubicBezTo>
                    <a:pt x="1001" y="4299"/>
                    <a:pt x="310" y="3608"/>
                    <a:pt x="310" y="2775"/>
                  </a:cubicBezTo>
                  <a:cubicBezTo>
                    <a:pt x="310" y="1942"/>
                    <a:pt x="1001" y="1263"/>
                    <a:pt x="1834" y="1263"/>
                  </a:cubicBezTo>
                  <a:close/>
                  <a:moveTo>
                    <a:pt x="4430" y="1"/>
                  </a:moveTo>
                  <a:cubicBezTo>
                    <a:pt x="3644" y="1"/>
                    <a:pt x="2977" y="501"/>
                    <a:pt x="2703" y="1203"/>
                  </a:cubicBezTo>
                  <a:cubicBezTo>
                    <a:pt x="2441" y="1049"/>
                    <a:pt x="2144" y="977"/>
                    <a:pt x="1834" y="977"/>
                  </a:cubicBezTo>
                  <a:cubicBezTo>
                    <a:pt x="822" y="977"/>
                    <a:pt x="1" y="1799"/>
                    <a:pt x="1" y="2811"/>
                  </a:cubicBezTo>
                  <a:cubicBezTo>
                    <a:pt x="1" y="3823"/>
                    <a:pt x="822" y="4644"/>
                    <a:pt x="1834" y="4644"/>
                  </a:cubicBezTo>
                  <a:cubicBezTo>
                    <a:pt x="2608" y="4644"/>
                    <a:pt x="3287" y="4168"/>
                    <a:pt x="3561" y="3430"/>
                  </a:cubicBezTo>
                  <a:cubicBezTo>
                    <a:pt x="3811" y="3573"/>
                    <a:pt x="4108" y="3656"/>
                    <a:pt x="4430" y="3656"/>
                  </a:cubicBezTo>
                  <a:cubicBezTo>
                    <a:pt x="4846" y="3656"/>
                    <a:pt x="5251" y="3513"/>
                    <a:pt x="5585" y="3251"/>
                  </a:cubicBezTo>
                  <a:cubicBezTo>
                    <a:pt x="5894" y="3001"/>
                    <a:pt x="6132" y="2632"/>
                    <a:pt x="6216" y="2239"/>
                  </a:cubicBezTo>
                  <a:cubicBezTo>
                    <a:pt x="6228" y="2144"/>
                    <a:pt x="6192" y="2049"/>
                    <a:pt x="6097" y="2037"/>
                  </a:cubicBezTo>
                  <a:cubicBezTo>
                    <a:pt x="6086" y="2035"/>
                    <a:pt x="6076" y="2035"/>
                    <a:pt x="6065" y="2035"/>
                  </a:cubicBezTo>
                  <a:cubicBezTo>
                    <a:pt x="5991" y="2035"/>
                    <a:pt x="5917" y="2072"/>
                    <a:pt x="5906" y="2156"/>
                  </a:cubicBezTo>
                  <a:cubicBezTo>
                    <a:pt x="5739" y="2835"/>
                    <a:pt x="5144" y="3335"/>
                    <a:pt x="4430" y="3335"/>
                  </a:cubicBezTo>
                  <a:cubicBezTo>
                    <a:pt x="3882" y="3335"/>
                    <a:pt x="3394" y="3037"/>
                    <a:pt x="3120" y="2561"/>
                  </a:cubicBezTo>
                  <a:cubicBezTo>
                    <a:pt x="3096" y="2406"/>
                    <a:pt x="3037" y="2263"/>
                    <a:pt x="2965" y="2120"/>
                  </a:cubicBezTo>
                  <a:cubicBezTo>
                    <a:pt x="2763" y="1191"/>
                    <a:pt x="3477" y="310"/>
                    <a:pt x="4430" y="310"/>
                  </a:cubicBezTo>
                  <a:cubicBezTo>
                    <a:pt x="5144" y="310"/>
                    <a:pt x="5739" y="787"/>
                    <a:pt x="5906" y="1489"/>
                  </a:cubicBezTo>
                  <a:cubicBezTo>
                    <a:pt x="5916" y="1560"/>
                    <a:pt x="5986" y="1613"/>
                    <a:pt x="6058" y="1613"/>
                  </a:cubicBezTo>
                  <a:cubicBezTo>
                    <a:pt x="6071" y="1613"/>
                    <a:pt x="6084" y="1612"/>
                    <a:pt x="6097" y="1608"/>
                  </a:cubicBezTo>
                  <a:cubicBezTo>
                    <a:pt x="6192" y="1584"/>
                    <a:pt x="6251" y="1501"/>
                    <a:pt x="6216" y="1406"/>
                  </a:cubicBezTo>
                  <a:cubicBezTo>
                    <a:pt x="6132" y="1013"/>
                    <a:pt x="5906" y="656"/>
                    <a:pt x="5585" y="394"/>
                  </a:cubicBezTo>
                  <a:cubicBezTo>
                    <a:pt x="5251" y="132"/>
                    <a:pt x="4846" y="1"/>
                    <a:pt x="4430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Google Shape;12539;p53"/>
            <p:cNvSpPr/>
            <p:nvPr/>
          </p:nvSpPr>
          <p:spPr>
            <a:xfrm>
              <a:off x="4901803" y="1574957"/>
              <a:ext cx="28838" cy="50069"/>
            </a:xfrm>
            <a:custGeom>
              <a:avLst/>
              <a:gdLst/>
              <a:ahLst/>
              <a:cxnLst/>
              <a:rect l="l" t="t" r="r" b="b"/>
              <a:pathLst>
                <a:path w="906" h="1573" extrusionOk="0">
                  <a:moveTo>
                    <a:pt x="429" y="322"/>
                  </a:moveTo>
                  <a:lnTo>
                    <a:pt x="429" y="596"/>
                  </a:lnTo>
                  <a:cubicBezTo>
                    <a:pt x="310" y="548"/>
                    <a:pt x="274" y="513"/>
                    <a:pt x="274" y="453"/>
                  </a:cubicBezTo>
                  <a:cubicBezTo>
                    <a:pt x="274" y="358"/>
                    <a:pt x="358" y="334"/>
                    <a:pt x="429" y="322"/>
                  </a:cubicBezTo>
                  <a:close/>
                  <a:moveTo>
                    <a:pt x="512" y="894"/>
                  </a:moveTo>
                  <a:cubicBezTo>
                    <a:pt x="631" y="941"/>
                    <a:pt x="667" y="1001"/>
                    <a:pt x="667" y="1072"/>
                  </a:cubicBezTo>
                  <a:cubicBezTo>
                    <a:pt x="667" y="1167"/>
                    <a:pt x="608" y="1215"/>
                    <a:pt x="512" y="1227"/>
                  </a:cubicBezTo>
                  <a:lnTo>
                    <a:pt x="512" y="894"/>
                  </a:lnTo>
                  <a:close/>
                  <a:moveTo>
                    <a:pt x="453" y="1"/>
                  </a:moveTo>
                  <a:cubicBezTo>
                    <a:pt x="429" y="1"/>
                    <a:pt x="393" y="24"/>
                    <a:pt x="393" y="48"/>
                  </a:cubicBezTo>
                  <a:lnTo>
                    <a:pt x="393" y="108"/>
                  </a:lnTo>
                  <a:cubicBezTo>
                    <a:pt x="167" y="132"/>
                    <a:pt x="24" y="251"/>
                    <a:pt x="24" y="477"/>
                  </a:cubicBezTo>
                  <a:cubicBezTo>
                    <a:pt x="24" y="715"/>
                    <a:pt x="203" y="798"/>
                    <a:pt x="393" y="870"/>
                  </a:cubicBezTo>
                  <a:lnTo>
                    <a:pt x="393" y="1239"/>
                  </a:lnTo>
                  <a:cubicBezTo>
                    <a:pt x="286" y="1227"/>
                    <a:pt x="250" y="1179"/>
                    <a:pt x="155" y="1120"/>
                  </a:cubicBezTo>
                  <a:cubicBezTo>
                    <a:pt x="138" y="1108"/>
                    <a:pt x="122" y="1102"/>
                    <a:pt x="106" y="1102"/>
                  </a:cubicBezTo>
                  <a:cubicBezTo>
                    <a:pt x="46" y="1102"/>
                    <a:pt x="0" y="1182"/>
                    <a:pt x="0" y="1239"/>
                  </a:cubicBezTo>
                  <a:cubicBezTo>
                    <a:pt x="0" y="1275"/>
                    <a:pt x="12" y="1298"/>
                    <a:pt x="24" y="1310"/>
                  </a:cubicBezTo>
                  <a:cubicBezTo>
                    <a:pt x="96" y="1417"/>
                    <a:pt x="262" y="1465"/>
                    <a:pt x="393" y="1465"/>
                  </a:cubicBezTo>
                  <a:lnTo>
                    <a:pt x="393" y="1525"/>
                  </a:lnTo>
                  <a:cubicBezTo>
                    <a:pt x="393" y="1548"/>
                    <a:pt x="429" y="1572"/>
                    <a:pt x="453" y="1572"/>
                  </a:cubicBezTo>
                  <a:cubicBezTo>
                    <a:pt x="488" y="1572"/>
                    <a:pt x="512" y="1548"/>
                    <a:pt x="512" y="1525"/>
                  </a:cubicBezTo>
                  <a:lnTo>
                    <a:pt x="512" y="1465"/>
                  </a:lnTo>
                  <a:cubicBezTo>
                    <a:pt x="715" y="1429"/>
                    <a:pt x="869" y="1298"/>
                    <a:pt x="869" y="1060"/>
                  </a:cubicBezTo>
                  <a:cubicBezTo>
                    <a:pt x="905" y="810"/>
                    <a:pt x="739" y="715"/>
                    <a:pt x="536" y="644"/>
                  </a:cubicBezTo>
                  <a:lnTo>
                    <a:pt x="536" y="298"/>
                  </a:lnTo>
                  <a:cubicBezTo>
                    <a:pt x="608" y="298"/>
                    <a:pt x="631" y="322"/>
                    <a:pt x="715" y="358"/>
                  </a:cubicBezTo>
                  <a:cubicBezTo>
                    <a:pt x="728" y="367"/>
                    <a:pt x="742" y="372"/>
                    <a:pt x="758" y="372"/>
                  </a:cubicBezTo>
                  <a:cubicBezTo>
                    <a:pt x="784" y="372"/>
                    <a:pt x="811" y="355"/>
                    <a:pt x="834" y="310"/>
                  </a:cubicBezTo>
                  <a:cubicBezTo>
                    <a:pt x="858" y="274"/>
                    <a:pt x="869" y="215"/>
                    <a:pt x="810" y="167"/>
                  </a:cubicBezTo>
                  <a:cubicBezTo>
                    <a:pt x="739" y="108"/>
                    <a:pt x="619" y="96"/>
                    <a:pt x="512" y="96"/>
                  </a:cubicBezTo>
                  <a:lnTo>
                    <a:pt x="512" y="48"/>
                  </a:lnTo>
                  <a:cubicBezTo>
                    <a:pt x="512" y="24"/>
                    <a:pt x="488" y="1"/>
                    <a:pt x="453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Google Shape;12540;p53"/>
            <p:cNvSpPr/>
            <p:nvPr/>
          </p:nvSpPr>
          <p:spPr>
            <a:xfrm>
              <a:off x="4670239" y="1657269"/>
              <a:ext cx="359679" cy="206163"/>
            </a:xfrm>
            <a:custGeom>
              <a:avLst/>
              <a:gdLst/>
              <a:ahLst/>
              <a:cxnLst/>
              <a:rect l="l" t="t" r="r" b="b"/>
              <a:pathLst>
                <a:path w="11300" h="6477" extrusionOk="0">
                  <a:moveTo>
                    <a:pt x="3590" y="1935"/>
                  </a:moveTo>
                  <a:cubicBezTo>
                    <a:pt x="3607" y="1935"/>
                    <a:pt x="3623" y="1948"/>
                    <a:pt x="3632" y="1975"/>
                  </a:cubicBezTo>
                  <a:cubicBezTo>
                    <a:pt x="3715" y="2129"/>
                    <a:pt x="4727" y="4832"/>
                    <a:pt x="4751" y="4939"/>
                  </a:cubicBezTo>
                  <a:cubicBezTo>
                    <a:pt x="4775" y="4951"/>
                    <a:pt x="4751" y="4975"/>
                    <a:pt x="4727" y="4987"/>
                  </a:cubicBezTo>
                  <a:lnTo>
                    <a:pt x="4013" y="5261"/>
                  </a:lnTo>
                  <a:cubicBezTo>
                    <a:pt x="3965" y="5130"/>
                    <a:pt x="2941" y="2403"/>
                    <a:pt x="2870" y="2213"/>
                  </a:cubicBezTo>
                  <a:lnTo>
                    <a:pt x="3572" y="1939"/>
                  </a:lnTo>
                  <a:cubicBezTo>
                    <a:pt x="3578" y="1936"/>
                    <a:pt x="3584" y="1935"/>
                    <a:pt x="3590" y="1935"/>
                  </a:cubicBezTo>
                  <a:close/>
                  <a:moveTo>
                    <a:pt x="2584" y="2308"/>
                  </a:moveTo>
                  <a:lnTo>
                    <a:pt x="3727" y="5368"/>
                  </a:lnTo>
                  <a:cubicBezTo>
                    <a:pt x="3180" y="5570"/>
                    <a:pt x="1810" y="6082"/>
                    <a:pt x="1584" y="6166"/>
                  </a:cubicBezTo>
                  <a:cubicBezTo>
                    <a:pt x="1577" y="6172"/>
                    <a:pt x="1569" y="6175"/>
                    <a:pt x="1560" y="6175"/>
                  </a:cubicBezTo>
                  <a:cubicBezTo>
                    <a:pt x="1537" y="6175"/>
                    <a:pt x="1509" y="6156"/>
                    <a:pt x="1501" y="6130"/>
                  </a:cubicBezTo>
                  <a:lnTo>
                    <a:pt x="394" y="3201"/>
                  </a:lnTo>
                  <a:cubicBezTo>
                    <a:pt x="382" y="3177"/>
                    <a:pt x="394" y="3130"/>
                    <a:pt x="441" y="3118"/>
                  </a:cubicBezTo>
                  <a:cubicBezTo>
                    <a:pt x="1144" y="2844"/>
                    <a:pt x="2096" y="2487"/>
                    <a:pt x="2584" y="2308"/>
                  </a:cubicBezTo>
                  <a:close/>
                  <a:moveTo>
                    <a:pt x="10358" y="1"/>
                  </a:moveTo>
                  <a:cubicBezTo>
                    <a:pt x="10108" y="1"/>
                    <a:pt x="9869" y="131"/>
                    <a:pt x="9692" y="308"/>
                  </a:cubicBezTo>
                  <a:lnTo>
                    <a:pt x="7966" y="1737"/>
                  </a:lnTo>
                  <a:cubicBezTo>
                    <a:pt x="7883" y="1522"/>
                    <a:pt x="7668" y="1308"/>
                    <a:pt x="7263" y="1308"/>
                  </a:cubicBezTo>
                  <a:cubicBezTo>
                    <a:pt x="6756" y="1308"/>
                    <a:pt x="6387" y="1304"/>
                    <a:pt x="6108" y="1304"/>
                  </a:cubicBezTo>
                  <a:cubicBezTo>
                    <a:pt x="5503" y="1304"/>
                    <a:pt x="5318" y="1321"/>
                    <a:pt x="5049" y="1427"/>
                  </a:cubicBezTo>
                  <a:lnTo>
                    <a:pt x="3953" y="1868"/>
                  </a:lnTo>
                  <a:lnTo>
                    <a:pt x="3930" y="1820"/>
                  </a:lnTo>
                  <a:cubicBezTo>
                    <a:pt x="3875" y="1675"/>
                    <a:pt x="3745" y="1592"/>
                    <a:pt x="3597" y="1592"/>
                  </a:cubicBezTo>
                  <a:cubicBezTo>
                    <a:pt x="3550" y="1592"/>
                    <a:pt x="3502" y="1600"/>
                    <a:pt x="3453" y="1618"/>
                  </a:cubicBezTo>
                  <a:lnTo>
                    <a:pt x="2620" y="1927"/>
                  </a:lnTo>
                  <a:cubicBezTo>
                    <a:pt x="2251" y="2058"/>
                    <a:pt x="1108" y="2510"/>
                    <a:pt x="298" y="2808"/>
                  </a:cubicBezTo>
                  <a:cubicBezTo>
                    <a:pt x="96" y="2880"/>
                    <a:pt x="1" y="3106"/>
                    <a:pt x="84" y="3308"/>
                  </a:cubicBezTo>
                  <a:lnTo>
                    <a:pt x="1179" y="6225"/>
                  </a:lnTo>
                  <a:cubicBezTo>
                    <a:pt x="1234" y="6389"/>
                    <a:pt x="1379" y="6476"/>
                    <a:pt x="1540" y="6476"/>
                  </a:cubicBezTo>
                  <a:cubicBezTo>
                    <a:pt x="1590" y="6476"/>
                    <a:pt x="1641" y="6468"/>
                    <a:pt x="1691" y="6451"/>
                  </a:cubicBezTo>
                  <a:cubicBezTo>
                    <a:pt x="1941" y="6368"/>
                    <a:pt x="3608" y="5725"/>
                    <a:pt x="3977" y="5594"/>
                  </a:cubicBezTo>
                  <a:lnTo>
                    <a:pt x="4858" y="5261"/>
                  </a:lnTo>
                  <a:cubicBezTo>
                    <a:pt x="5049" y="5189"/>
                    <a:pt x="5144" y="4975"/>
                    <a:pt x="5061" y="4785"/>
                  </a:cubicBezTo>
                  <a:lnTo>
                    <a:pt x="5049" y="4737"/>
                  </a:lnTo>
                  <a:cubicBezTo>
                    <a:pt x="5620" y="4499"/>
                    <a:pt x="5632" y="4475"/>
                    <a:pt x="6228" y="4475"/>
                  </a:cubicBezTo>
                  <a:cubicBezTo>
                    <a:pt x="6311" y="4475"/>
                    <a:pt x="6394" y="4404"/>
                    <a:pt x="6394" y="4308"/>
                  </a:cubicBezTo>
                  <a:cubicBezTo>
                    <a:pt x="6394" y="4225"/>
                    <a:pt x="6311" y="4142"/>
                    <a:pt x="6228" y="4142"/>
                  </a:cubicBezTo>
                  <a:cubicBezTo>
                    <a:pt x="5585" y="4142"/>
                    <a:pt x="5525" y="4189"/>
                    <a:pt x="4930" y="4439"/>
                  </a:cubicBezTo>
                  <a:lnTo>
                    <a:pt x="4073" y="2153"/>
                  </a:lnTo>
                  <a:lnTo>
                    <a:pt x="5168" y="1689"/>
                  </a:lnTo>
                  <a:cubicBezTo>
                    <a:pt x="5361" y="1615"/>
                    <a:pt x="5513" y="1601"/>
                    <a:pt x="5986" y="1601"/>
                  </a:cubicBezTo>
                  <a:cubicBezTo>
                    <a:pt x="6270" y="1601"/>
                    <a:pt x="6670" y="1606"/>
                    <a:pt x="7263" y="1606"/>
                  </a:cubicBezTo>
                  <a:cubicBezTo>
                    <a:pt x="7442" y="1606"/>
                    <a:pt x="7561" y="1665"/>
                    <a:pt x="7644" y="1784"/>
                  </a:cubicBezTo>
                  <a:cubicBezTo>
                    <a:pt x="7704" y="1868"/>
                    <a:pt x="7704" y="1963"/>
                    <a:pt x="7716" y="1987"/>
                  </a:cubicBezTo>
                  <a:cubicBezTo>
                    <a:pt x="7716" y="2046"/>
                    <a:pt x="7668" y="2344"/>
                    <a:pt x="7382" y="2391"/>
                  </a:cubicBezTo>
                  <a:cubicBezTo>
                    <a:pt x="6942" y="2463"/>
                    <a:pt x="5989" y="2594"/>
                    <a:pt x="5978" y="2594"/>
                  </a:cubicBezTo>
                  <a:cubicBezTo>
                    <a:pt x="5882" y="2606"/>
                    <a:pt x="5823" y="2689"/>
                    <a:pt x="5835" y="2772"/>
                  </a:cubicBezTo>
                  <a:cubicBezTo>
                    <a:pt x="5858" y="2844"/>
                    <a:pt x="5918" y="2903"/>
                    <a:pt x="6001" y="2903"/>
                  </a:cubicBezTo>
                  <a:lnTo>
                    <a:pt x="6037" y="2903"/>
                  </a:lnTo>
                  <a:cubicBezTo>
                    <a:pt x="6049" y="2903"/>
                    <a:pt x="7001" y="2772"/>
                    <a:pt x="7442" y="2701"/>
                  </a:cubicBezTo>
                  <a:cubicBezTo>
                    <a:pt x="7859" y="2630"/>
                    <a:pt x="8014" y="2284"/>
                    <a:pt x="8037" y="2046"/>
                  </a:cubicBezTo>
                  <a:lnTo>
                    <a:pt x="9919" y="498"/>
                  </a:lnTo>
                  <a:cubicBezTo>
                    <a:pt x="10039" y="385"/>
                    <a:pt x="10193" y="287"/>
                    <a:pt x="10356" y="287"/>
                  </a:cubicBezTo>
                  <a:cubicBezTo>
                    <a:pt x="10451" y="287"/>
                    <a:pt x="10549" y="320"/>
                    <a:pt x="10645" y="403"/>
                  </a:cubicBezTo>
                  <a:cubicBezTo>
                    <a:pt x="10942" y="701"/>
                    <a:pt x="10681" y="1058"/>
                    <a:pt x="10597" y="1141"/>
                  </a:cubicBezTo>
                  <a:cubicBezTo>
                    <a:pt x="10526" y="1213"/>
                    <a:pt x="8240" y="3677"/>
                    <a:pt x="8240" y="3677"/>
                  </a:cubicBezTo>
                  <a:cubicBezTo>
                    <a:pt x="7906" y="4070"/>
                    <a:pt x="7466" y="4130"/>
                    <a:pt x="7263" y="4130"/>
                  </a:cubicBezTo>
                  <a:lnTo>
                    <a:pt x="6966" y="4130"/>
                  </a:lnTo>
                  <a:cubicBezTo>
                    <a:pt x="6882" y="4130"/>
                    <a:pt x="6811" y="4201"/>
                    <a:pt x="6811" y="4296"/>
                  </a:cubicBezTo>
                  <a:cubicBezTo>
                    <a:pt x="6811" y="4380"/>
                    <a:pt x="6882" y="4463"/>
                    <a:pt x="6966" y="4463"/>
                  </a:cubicBezTo>
                  <a:lnTo>
                    <a:pt x="7287" y="4463"/>
                  </a:lnTo>
                  <a:cubicBezTo>
                    <a:pt x="7502" y="4439"/>
                    <a:pt x="8061" y="4368"/>
                    <a:pt x="8478" y="3892"/>
                  </a:cubicBezTo>
                  <a:lnTo>
                    <a:pt x="10835" y="1344"/>
                  </a:lnTo>
                  <a:cubicBezTo>
                    <a:pt x="11062" y="1153"/>
                    <a:pt x="11300" y="629"/>
                    <a:pt x="10871" y="213"/>
                  </a:cubicBezTo>
                  <a:cubicBezTo>
                    <a:pt x="10706" y="62"/>
                    <a:pt x="10530" y="1"/>
                    <a:pt x="10358" y="1"/>
                  </a:cubicBez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322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ém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FOOD DAY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1C448"/>
      </a:accent1>
      <a:accent2>
        <a:srgbClr val="657C2B"/>
      </a:accent2>
      <a:accent3>
        <a:srgbClr val="DFEBC0"/>
      </a:accent3>
      <a:accent4>
        <a:srgbClr val="F7D1D1"/>
      </a:accent4>
      <a:accent5>
        <a:srgbClr val="F9E2E2"/>
      </a:accent5>
      <a:accent6>
        <a:srgbClr val="D24141"/>
      </a:accent6>
      <a:hlink>
        <a:srgbClr val="A1C44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4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13658</TotalTime>
  <Words>951</Words>
  <Application>Microsoft Office PowerPoint</Application>
  <PresentationFormat>Widescreen</PresentationFormat>
  <Paragraphs>187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18</vt:i4>
      </vt:variant>
    </vt:vector>
  </HeadingPairs>
  <TitlesOfParts>
    <vt:vector size="43" baseType="lpstr">
      <vt:lpstr>Abril Fatface</vt:lpstr>
      <vt:lpstr>Arial</vt:lpstr>
      <vt:lpstr>Calibri</vt:lpstr>
      <vt:lpstr>Calibri Light</vt:lpstr>
      <vt:lpstr>Chivo</vt:lpstr>
      <vt:lpstr>Open Sans</vt:lpstr>
      <vt:lpstr>Oxygen</vt:lpstr>
      <vt:lpstr>Oxygen Light</vt:lpstr>
      <vt:lpstr>Roboto Slab</vt:lpstr>
      <vt:lpstr>Segoe UI</vt:lpstr>
      <vt:lpstr>Segoe UI Light</vt:lpstr>
      <vt:lpstr>Source Sans Pro Light</vt:lpstr>
      <vt:lpstr>Sylfaen</vt:lpstr>
      <vt:lpstr>Wingdings</vt:lpstr>
      <vt:lpstr>2_Office Theme</vt:lpstr>
      <vt:lpstr>5_Office Theme</vt:lpstr>
      <vt:lpstr>1_Office Theme</vt:lpstr>
      <vt:lpstr>Office-téma</vt:lpstr>
      <vt:lpstr>1_FOOD DAY</vt:lpstr>
      <vt:lpstr>1_Office-téma</vt:lpstr>
      <vt:lpstr>2_Office-téma</vt:lpstr>
      <vt:lpstr>3_Office-téma</vt:lpstr>
      <vt:lpstr>4_Office-téma</vt:lpstr>
      <vt:lpstr>1_Macmorris template</vt:lpstr>
      <vt:lpstr>Macmorris template</vt:lpstr>
      <vt:lpstr>   </vt:lpstr>
      <vt:lpstr>ჯანდაცვის დაფინანსების სისტემის რეფორმის მიზნები</vt:lpstr>
      <vt:lpstr>უნივერსალური ჯანდაცვის მექანიზმები</vt:lpstr>
      <vt:lpstr>PowerPoint Presentation</vt:lpstr>
      <vt:lpstr>ჯანდაცვის დაფინანსების სისტემის   არსებული მოწყობა და ხარვეზები</vt:lpstr>
      <vt:lpstr>ჯანმრთელობის  სავალდებულო დაზღვევით  და საბიუჯეტო  დაფინანსებით დაფარული მომსახურებების  მოცულობის შედარება </vt:lpstr>
      <vt:lpstr>ჯანდაცვის დაფინანსების მოდელის ცვლილება -  ჯანდაცვის დაზღვევის საკანონმდებლო ინიციატივა</vt:lpstr>
      <vt:lpstr>ჯანდაცვის დაფინანსების მოდელის ცვლილება-ჯანდაცვის დაზღვევის საკანონმდებლო ინიციატივა (1) </vt:lpstr>
      <vt:lpstr>ჯანდაცვის დაფინანსების მოდელის ცვლილება-ჯანდაცვის დაზღვევის საკანონმდებლო ინიციატივა (2)</vt:lpstr>
      <vt:lpstr>ჯანდაცვის დაფინანსების მოდელის ცვლილება-ჯანდაცვის დაზღვევის საკანონმდებლო ინიციატივა (3)</vt:lpstr>
      <vt:lpstr>კანონით  განსაზღვრული  დაზღვევა   </vt:lpstr>
      <vt:lpstr>ვინ იქნება კანონით დადგენილი დაზღვევის მონაწილე?</vt:lpstr>
      <vt:lpstr>PowerPoint Presentation</vt:lpstr>
      <vt:lpstr>ჯანდაცვის დაფინანსების  ახალი მოდელი</vt:lpstr>
      <vt:lpstr>ჯანდაცვის დაფინანსების რეფორმის მომზადების ეტაპები და ვადები </vt:lpstr>
      <vt:lpstr>მხარეები და ინტერესები </vt:lpstr>
      <vt:lpstr>საერთაშორისო გამოცდილება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lajos kovacs</dc:creator>
  <cp:lastModifiedBy>Tamar Gabunia</cp:lastModifiedBy>
  <cp:revision>264</cp:revision>
  <cp:lastPrinted>2019-12-17T14:16:01Z</cp:lastPrinted>
  <dcterms:created xsi:type="dcterms:W3CDTF">2019-12-11T11:53:11Z</dcterms:created>
  <dcterms:modified xsi:type="dcterms:W3CDTF">2020-01-16T14:35:26Z</dcterms:modified>
</cp:coreProperties>
</file>